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78" r:id="rId3"/>
    <p:sldId id="257" r:id="rId4"/>
    <p:sldId id="271" r:id="rId5"/>
    <p:sldId id="275" r:id="rId6"/>
    <p:sldId id="262" r:id="rId7"/>
    <p:sldId id="279" r:id="rId8"/>
    <p:sldId id="276" r:id="rId9"/>
    <p:sldId id="277" r:id="rId10"/>
    <p:sldId id="280" r:id="rId11"/>
    <p:sldId id="263" r:id="rId12"/>
    <p:sldId id="296" r:id="rId13"/>
    <p:sldId id="284" r:id="rId14"/>
    <p:sldId id="297" r:id="rId15"/>
    <p:sldId id="281" r:id="rId16"/>
    <p:sldId id="282" r:id="rId17"/>
    <p:sldId id="285" r:id="rId18"/>
    <p:sldId id="298" r:id="rId19"/>
    <p:sldId id="295" r:id="rId20"/>
    <p:sldId id="288" r:id="rId21"/>
    <p:sldId id="289" r:id="rId22"/>
    <p:sldId id="290" r:id="rId23"/>
    <p:sldId id="291" r:id="rId24"/>
    <p:sldId id="294" r:id="rId25"/>
    <p:sldId id="292" r:id="rId26"/>
    <p:sldId id="293" r:id="rId27"/>
    <p:sldId id="287" r:id="rId28"/>
    <p:sldId id="265" r:id="rId29"/>
    <p:sldId id="299" r:id="rId30"/>
    <p:sldId id="300" r:id="rId31"/>
    <p:sldId id="274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6" autoAdjust="0"/>
    <p:restoredTop sz="77988" autoAdjust="0"/>
  </p:normalViewPr>
  <p:slideViewPr>
    <p:cSldViewPr snapToGrid="0" showGuides="1">
      <p:cViewPr varScale="1">
        <p:scale>
          <a:sx n="88" d="100"/>
          <a:sy n="88" d="100"/>
        </p:scale>
        <p:origin x="702" y="90"/>
      </p:cViewPr>
      <p:guideLst>
        <p:guide orient="horz" pos="1162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65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大家好，今天我给大家带来的主题是英伟达</a:t>
            </a:r>
            <a:r>
              <a:rPr lang="en-US" altLang="zh-CN" dirty="0"/>
              <a:t>AI</a:t>
            </a:r>
            <a:r>
              <a:rPr lang="zh-CN" altLang="en-US" dirty="0"/>
              <a:t>软件堆栈全景分析。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4DF29-6225-A758-0870-7671D66C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AC9342-BBE9-05FF-4AE1-0074F1442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2D5C2A-71A1-8A77-2C38-ED6F45DB8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硬件层面介绍完后，如何使用这些硬件资源，也就来到了第二层，硬件驱动与</a:t>
            </a:r>
            <a:r>
              <a:rPr lang="en-US" altLang="zh-CN" dirty="0"/>
              <a:t>API</a:t>
            </a:r>
            <a:r>
              <a:rPr lang="zh-CN" altLang="en-US" dirty="0"/>
              <a:t>，这里主要介绍的就是</a:t>
            </a:r>
            <a:r>
              <a:rPr lang="en-US" altLang="zh-CN" dirty="0"/>
              <a:t>CUDA</a:t>
            </a:r>
            <a:r>
              <a:rPr lang="zh-CN" altLang="en-US" dirty="0"/>
              <a:t>编程模型。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CBE43-46AC-AF1F-6247-5A4FB6DFE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0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CUDA</a:t>
            </a:r>
            <a:r>
              <a:rPr lang="zh-CN" altLang="en-US" dirty="0"/>
              <a:t>中文全称为计算统一设备架构。</a:t>
            </a:r>
            <a:endParaRPr lang="en-US" altLang="zh-CN" dirty="0"/>
          </a:p>
          <a:p>
            <a:r>
              <a:rPr lang="zh-CN" altLang="en-US" dirty="0"/>
              <a:t>它是由英伟达推出的一种通用并行计算编程模型。</a:t>
            </a:r>
            <a:endParaRPr lang="en-US" altLang="zh-CN" dirty="0"/>
          </a:p>
          <a:p>
            <a:r>
              <a:rPr lang="zh-CN" altLang="en-US" dirty="0"/>
              <a:t>为开发人员和</a:t>
            </a:r>
            <a:r>
              <a:rPr lang="en-US" altLang="zh-CN" dirty="0"/>
              <a:t>GPU</a:t>
            </a:r>
            <a:r>
              <a:rPr lang="zh-CN" altLang="en-US" dirty="0"/>
              <a:t>硬件之间提供了一个接口。</a:t>
            </a:r>
            <a:endParaRPr lang="en-US" altLang="zh-CN" dirty="0"/>
          </a:p>
          <a:p>
            <a:r>
              <a:rPr lang="zh-CN" altLang="en-US" dirty="0"/>
              <a:t>允许开发者通过编写代码，使用</a:t>
            </a:r>
            <a:r>
              <a:rPr lang="en-US" altLang="zh-CN" dirty="0"/>
              <a:t>GPU</a:t>
            </a:r>
            <a:r>
              <a:rPr lang="zh-CN" altLang="en-US" dirty="0"/>
              <a:t>硬件资源，执行计算密集型任务。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20FDB-8785-CD8A-79C4-FA255613A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09DF30-9E3C-6F3B-B1E2-44D7539F2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CF370F-B23E-F222-2B12-D13CD2896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如图显示了</a:t>
            </a:r>
            <a:r>
              <a:rPr lang="en-US" altLang="zh-CN" dirty="0"/>
              <a:t>CUDA</a:t>
            </a:r>
            <a:r>
              <a:rPr lang="zh-CN" altLang="en-US" dirty="0"/>
              <a:t>架构中的逻辑结构，在程序中，每次调用</a:t>
            </a:r>
            <a:r>
              <a:rPr lang="en-US" altLang="zh-CN" dirty="0"/>
              <a:t>CUDA</a:t>
            </a:r>
            <a:r>
              <a:rPr lang="zh-CN" altLang="en-US" dirty="0"/>
              <a:t>，会启用一个核心</a:t>
            </a:r>
            <a:r>
              <a:rPr lang="en-US" altLang="zh-CN" dirty="0"/>
              <a:t>kernel</a:t>
            </a:r>
            <a:r>
              <a:rPr lang="zh-CN" altLang="en-US" dirty="0"/>
              <a:t>，</a:t>
            </a:r>
            <a:r>
              <a:rPr lang="en-US" altLang="zh-CN" dirty="0"/>
              <a:t>kernel</a:t>
            </a:r>
            <a:r>
              <a:rPr lang="zh-CN" altLang="en-US" dirty="0"/>
              <a:t>会开辟一个网格</a:t>
            </a:r>
            <a:r>
              <a:rPr lang="en-US" altLang="zh-CN" dirty="0"/>
              <a:t>grid</a:t>
            </a:r>
            <a:r>
              <a:rPr lang="zh-CN" altLang="en-US" dirty="0"/>
              <a:t>，网格是其中最高级别的并行计算单位，一个网格可以由若干块</a:t>
            </a:r>
            <a:r>
              <a:rPr lang="en-US" altLang="zh-CN" dirty="0"/>
              <a:t>block</a:t>
            </a:r>
            <a:r>
              <a:rPr lang="zh-CN" altLang="en-US" dirty="0"/>
              <a:t>组成，一个块又由多个线程组成，线程即为执行操作的最小单元。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32570C-B75F-EBBA-1AE6-871674E11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120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35C5-0948-8800-7F27-C6705D42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8E9FEF-E4E9-9807-CE01-C7523165F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F2AD49-08DC-5A86-57A7-2AAC5100A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</a:t>
            </a:r>
            <a:r>
              <a:rPr lang="en-US" altLang="zh-CN" dirty="0"/>
              <a:t>CUDA</a:t>
            </a:r>
            <a:r>
              <a:rPr lang="zh-CN" altLang="en-US" dirty="0"/>
              <a:t>代码写好后，通常要使用专门的编译器对其进行编译，就如同用</a:t>
            </a:r>
            <a:r>
              <a:rPr lang="en-US" altLang="zh-CN" dirty="0" err="1"/>
              <a:t>gcc</a:t>
            </a:r>
            <a:r>
              <a:rPr lang="zh-CN" altLang="en-US" dirty="0"/>
              <a:t>对</a:t>
            </a:r>
            <a:r>
              <a:rPr lang="en-US" altLang="zh-CN" dirty="0"/>
              <a:t>c</a:t>
            </a:r>
            <a:r>
              <a:rPr lang="zh-CN" altLang="en-US" dirty="0"/>
              <a:t>语言代码进行编译一样。对</a:t>
            </a:r>
            <a:r>
              <a:rPr lang="en-US" altLang="zh-CN" dirty="0"/>
              <a:t>CUDA</a:t>
            </a:r>
            <a:r>
              <a:rPr lang="zh-CN" altLang="en-US" dirty="0"/>
              <a:t>代码编译通常使用</a:t>
            </a:r>
            <a:r>
              <a:rPr lang="en-US" altLang="zh-CN" dirty="0" err="1"/>
              <a:t>nvcc</a:t>
            </a:r>
            <a:r>
              <a:rPr lang="zh-CN" altLang="en-US" dirty="0"/>
              <a:t>，也就是</a:t>
            </a:r>
            <a:r>
              <a:rPr lang="en-US" altLang="zh-CN" dirty="0"/>
              <a:t>NIVIDIA CUDA Compiler</a:t>
            </a:r>
            <a:r>
              <a:rPr lang="zh-CN" altLang="en-US" dirty="0"/>
              <a:t>的缩写。</a:t>
            </a:r>
            <a:endParaRPr lang="en-US" altLang="zh-CN" dirty="0"/>
          </a:p>
          <a:p>
            <a:r>
              <a:rPr lang="zh-CN" altLang="en-US" dirty="0"/>
              <a:t>这里说明以下，</a:t>
            </a:r>
            <a:r>
              <a:rPr lang="en-US" altLang="zh-CN" dirty="0"/>
              <a:t>CUDA</a:t>
            </a:r>
            <a:r>
              <a:rPr lang="zh-CN" altLang="en-US" dirty="0"/>
              <a:t>程序中通常包含在</a:t>
            </a:r>
            <a:r>
              <a:rPr lang="en-US" altLang="zh-CN" dirty="0" err="1"/>
              <a:t>cpu</a:t>
            </a:r>
            <a:r>
              <a:rPr lang="zh-CN" altLang="en-US" dirty="0"/>
              <a:t>执行的代码，也就是主机代码，和在</a:t>
            </a:r>
            <a:r>
              <a:rPr lang="en-US" altLang="zh-CN" dirty="0"/>
              <a:t>GPU</a:t>
            </a:r>
            <a:r>
              <a:rPr lang="zh-CN" altLang="en-US" dirty="0"/>
              <a:t>上执行的代码，也叫设备代码。</a:t>
            </a:r>
            <a:endParaRPr lang="en-US" altLang="zh-CN" dirty="0"/>
          </a:p>
          <a:p>
            <a:r>
              <a:rPr lang="en-US" altLang="zh-CN" dirty="0" err="1"/>
              <a:t>Nvcc</a:t>
            </a:r>
            <a:r>
              <a:rPr lang="zh-CN" altLang="en-US" dirty="0"/>
              <a:t>编译过程是将两种代码分开，分别进行编译，最后链接在一起，形成可执行文件。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08D218-01BE-C8C7-09B4-CA6324790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337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289A-2667-3BDF-FEED-10CCEACE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9D63FC-D236-C2BA-5170-5404657A6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39712C-1870-94BD-21B6-6D80A8DF2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为了更好地理解</a:t>
            </a:r>
            <a:r>
              <a:rPr lang="en-US" altLang="zh-CN" dirty="0"/>
              <a:t>CUDA</a:t>
            </a:r>
            <a:r>
              <a:rPr lang="zh-CN" altLang="en-US" dirty="0"/>
              <a:t>编程模型，我也尝试用</a:t>
            </a:r>
            <a:r>
              <a:rPr lang="en-US" altLang="zh-CN" dirty="0"/>
              <a:t>CUDA</a:t>
            </a:r>
            <a:r>
              <a:rPr lang="zh-CN" altLang="en-US" dirty="0"/>
              <a:t>编写了一些简单的代码。</a:t>
            </a:r>
            <a:endParaRPr lang="en-US" altLang="zh-CN" dirty="0"/>
          </a:p>
          <a:p>
            <a:r>
              <a:rPr lang="zh-CN" altLang="en-US" dirty="0"/>
              <a:t>如图，我使用的</a:t>
            </a:r>
            <a:r>
              <a:rPr lang="en-US" altLang="zh-CN" dirty="0"/>
              <a:t>CUDA</a:t>
            </a:r>
            <a:r>
              <a:rPr lang="zh-CN" altLang="en-US" dirty="0"/>
              <a:t>语言，打印出了我的电脑的</a:t>
            </a:r>
            <a:r>
              <a:rPr lang="en-US" altLang="zh-CN" dirty="0"/>
              <a:t>GPU</a:t>
            </a:r>
            <a:r>
              <a:rPr lang="zh-CN" altLang="en-US" dirty="0"/>
              <a:t>相关参数。</a:t>
            </a:r>
            <a:endParaRPr lang="en-US" altLang="zh-CN" dirty="0"/>
          </a:p>
          <a:p>
            <a:r>
              <a:rPr lang="zh-CN" altLang="en-US" dirty="0"/>
              <a:t>可以看到，显卡是</a:t>
            </a:r>
            <a:r>
              <a:rPr lang="en-US" altLang="zh-CN" dirty="0"/>
              <a:t>3060</a:t>
            </a:r>
            <a:r>
              <a:rPr lang="zh-CN" altLang="en-US" dirty="0"/>
              <a:t>，显示了单个块的最大线程数、共享内存、多处理机数量、时钟频率，显存总线宽度</a:t>
            </a:r>
            <a:r>
              <a:rPr lang="en-US" altLang="zh-CN" dirty="0"/>
              <a:t>192</a:t>
            </a:r>
            <a:r>
              <a:rPr lang="zh-CN" altLang="en-US" dirty="0"/>
              <a:t>位等。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8AC643-9C0C-BBCA-CFEB-60E1D8C4F2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1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B3FAD-CD46-373C-E8D5-30F06C62E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1B438D-7D81-DB81-5FBC-433FD6CEC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339D02-0C48-4117-F01B-F369B01C4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     那么如何写一个</a:t>
            </a:r>
            <a:r>
              <a:rPr lang="en-US" altLang="zh-CN" dirty="0"/>
              <a:t>CUDA</a:t>
            </a:r>
            <a:r>
              <a:rPr lang="zh-CN" altLang="en-US" dirty="0"/>
              <a:t>内核函数，让该函数在</a:t>
            </a:r>
            <a:r>
              <a:rPr lang="en-US" altLang="zh-CN" dirty="0"/>
              <a:t>GPU</a:t>
            </a:r>
            <a:r>
              <a:rPr lang="zh-CN" altLang="en-US" dirty="0"/>
              <a:t>上进行计算？我也写了</a:t>
            </a:r>
            <a:r>
              <a:rPr lang="en-US" altLang="zh-CN" dirty="0"/>
              <a:t>CUDA</a:t>
            </a:r>
            <a:r>
              <a:rPr lang="zh-CN" altLang="en-US" dirty="0"/>
              <a:t>代码，用于执行两个矩阵相乘，并比较了在</a:t>
            </a:r>
            <a:r>
              <a:rPr lang="en-US" altLang="zh-CN" dirty="0"/>
              <a:t>CPU</a:t>
            </a:r>
            <a:r>
              <a:rPr lang="zh-CN" altLang="en-US" dirty="0"/>
              <a:t>上和</a:t>
            </a:r>
            <a:r>
              <a:rPr lang="en-US" altLang="zh-CN" dirty="0"/>
              <a:t>GPU</a:t>
            </a:r>
            <a:r>
              <a:rPr lang="zh-CN" altLang="en-US" dirty="0"/>
              <a:t>上运行的时间差异。</a:t>
            </a:r>
            <a:endParaRPr lang="en-US" altLang="zh-CN" dirty="0"/>
          </a:p>
          <a:p>
            <a:r>
              <a:rPr lang="zh-CN" altLang="en-US" dirty="0"/>
              <a:t>       如图是</a:t>
            </a:r>
            <a:r>
              <a:rPr lang="en-US" altLang="zh-CN" dirty="0"/>
              <a:t>CUDA</a:t>
            </a:r>
            <a:r>
              <a:rPr lang="zh-CN" altLang="en-US" dirty="0"/>
              <a:t>内核函数的大致模板。该函数是执行两个</a:t>
            </a:r>
            <a:r>
              <a:rPr lang="en-US" altLang="zh-CN" dirty="0"/>
              <a:t>n*n</a:t>
            </a:r>
            <a:r>
              <a:rPr lang="zh-CN" altLang="en-US" dirty="0"/>
              <a:t>的浮点数矩阵相乘的计算结果。两个矩阵都采用一维数组方式进行记录。</a:t>
            </a:r>
            <a:endParaRPr lang="en-US" altLang="zh-CN" dirty="0"/>
          </a:p>
          <a:p>
            <a:r>
              <a:rPr lang="en-US" altLang="zh-CN" dirty="0"/>
              <a:t>      Global</a:t>
            </a:r>
            <a:r>
              <a:rPr lang="zh-CN" altLang="en-US" dirty="0"/>
              <a:t>用于声明该函数是一个在</a:t>
            </a:r>
            <a:r>
              <a:rPr lang="en-US" altLang="zh-CN" dirty="0"/>
              <a:t>GPU</a:t>
            </a:r>
            <a:r>
              <a:rPr lang="zh-CN" altLang="en-US" dirty="0"/>
              <a:t>上运行的内核函数。运行该函数时，就会启动一个核心，设置指定大小的网格，和块中的线程数。</a:t>
            </a:r>
            <a:endParaRPr lang="en-US" altLang="zh-CN" dirty="0"/>
          </a:p>
          <a:p>
            <a:r>
              <a:rPr lang="zh-CN" altLang="en-US" dirty="0"/>
              <a:t>这里的</a:t>
            </a:r>
            <a:r>
              <a:rPr lang="en-US" altLang="zh-CN" dirty="0"/>
              <a:t>Row</a:t>
            </a:r>
            <a:r>
              <a:rPr lang="zh-CN" altLang="en-US" dirty="0"/>
              <a:t>和</a:t>
            </a:r>
            <a:r>
              <a:rPr lang="en-US" altLang="zh-CN" dirty="0"/>
              <a:t>col</a:t>
            </a:r>
            <a:r>
              <a:rPr lang="zh-CN" altLang="en-US" dirty="0"/>
              <a:t>分别记录了当前线程整个网格中的行索引和列索引。</a:t>
            </a:r>
            <a:endParaRPr lang="en-US" altLang="zh-CN" dirty="0"/>
          </a:p>
          <a:p>
            <a:r>
              <a:rPr lang="zh-CN" altLang="en-US" dirty="0"/>
              <a:t>当在</a:t>
            </a:r>
            <a:r>
              <a:rPr lang="en-US" altLang="zh-CN" dirty="0"/>
              <a:t>GPU</a:t>
            </a:r>
            <a:r>
              <a:rPr lang="zh-CN" altLang="en-US" dirty="0"/>
              <a:t>上执行这个函数时，该函数就被复制了</a:t>
            </a:r>
            <a:r>
              <a:rPr lang="en-US" altLang="zh-CN" dirty="0"/>
              <a:t>n^2</a:t>
            </a:r>
            <a:r>
              <a:rPr lang="zh-CN" altLang="en-US" dirty="0"/>
              <a:t>份，每一份属于一个线程，每个线程并行计算，独立地解出答案矩阵</a:t>
            </a:r>
            <a:r>
              <a:rPr lang="en-US" altLang="zh-CN" dirty="0"/>
              <a:t>C</a:t>
            </a:r>
            <a:r>
              <a:rPr lang="zh-CN" altLang="en-US" dirty="0"/>
              <a:t>中的一个元素。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4EFBA6-7086-49D9-3004-69C90CEB0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831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9017B-1A90-829D-5A8C-48B3FB57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7782DF-22AD-9441-9266-0C7C72B09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E4D4C5-78F6-CFDA-4BEF-F3F828A23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这个实例展示了如何正确调用</a:t>
            </a:r>
            <a:r>
              <a:rPr lang="en-US" altLang="zh-CN" dirty="0"/>
              <a:t>CUDA</a:t>
            </a:r>
            <a:r>
              <a:rPr lang="zh-CN" altLang="en-US" dirty="0"/>
              <a:t>内核函数。相当于对刚才的</a:t>
            </a:r>
            <a:r>
              <a:rPr lang="en-US" altLang="zh-CN" dirty="0"/>
              <a:t>CUDA</a:t>
            </a:r>
            <a:r>
              <a:rPr lang="zh-CN" altLang="en-US" dirty="0"/>
              <a:t>内核函数进行了封装。</a:t>
            </a:r>
            <a:endParaRPr lang="en-US" altLang="zh-CN" dirty="0"/>
          </a:p>
          <a:p>
            <a:r>
              <a:rPr lang="zh-CN" altLang="en-US" dirty="0"/>
              <a:t>首先在</a:t>
            </a:r>
            <a:r>
              <a:rPr lang="en-US" altLang="zh-CN" dirty="0"/>
              <a:t>GPU</a:t>
            </a:r>
            <a:r>
              <a:rPr lang="zh-CN" altLang="en-US" dirty="0"/>
              <a:t>上分配内存，将数据从主机内存拷贝到</a:t>
            </a:r>
            <a:r>
              <a:rPr lang="en-US" altLang="zh-CN" dirty="0"/>
              <a:t>GPU</a:t>
            </a:r>
            <a:r>
              <a:rPr lang="zh-CN" altLang="en-US" dirty="0"/>
              <a:t>内存。记录了内核函数启动时间。</a:t>
            </a:r>
            <a:endParaRPr lang="en-US" altLang="zh-CN" dirty="0"/>
          </a:p>
          <a:p>
            <a:r>
              <a:rPr lang="zh-CN" altLang="en-US" dirty="0"/>
              <a:t>使用参数指定了每个块中有</a:t>
            </a:r>
            <a:r>
              <a:rPr lang="en-US" altLang="zh-CN" dirty="0"/>
              <a:t>16 * 16</a:t>
            </a:r>
            <a:r>
              <a:rPr lang="zh-CN" altLang="en-US" dirty="0"/>
              <a:t>个线程，设置了指定数量的块数，也就是网格大小。让后调用</a:t>
            </a:r>
            <a:r>
              <a:rPr lang="en-US" altLang="zh-CN" dirty="0"/>
              <a:t>CUDA</a:t>
            </a:r>
            <a:r>
              <a:rPr lang="zh-CN" altLang="en-US" dirty="0"/>
              <a:t>内核函数。</a:t>
            </a:r>
            <a:endParaRPr lang="en-US" altLang="zh-CN" dirty="0"/>
          </a:p>
          <a:p>
            <a:r>
              <a:rPr lang="zh-CN" altLang="en-US" dirty="0"/>
              <a:t>记录调用结束的时间，将结果复制到主机内存，最后释放</a:t>
            </a:r>
            <a:r>
              <a:rPr lang="en-US" altLang="zh-CN" dirty="0"/>
              <a:t>GPU</a:t>
            </a:r>
            <a:r>
              <a:rPr lang="zh-CN" altLang="en-US" dirty="0"/>
              <a:t>内存，并得出</a:t>
            </a:r>
            <a:r>
              <a:rPr lang="en-US" altLang="zh-CN" dirty="0"/>
              <a:t>GPU</a:t>
            </a:r>
            <a:r>
              <a:rPr lang="zh-CN" altLang="en-US" dirty="0"/>
              <a:t>上的计算时间。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37167E-3079-E41A-5E50-674F82E27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487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679EE-57DF-C9E0-53DB-146A8070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3C765A-6923-9AF0-BC17-6D3EA0E82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A229C6-C521-E970-B606-D23209ADD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那么在主函数中这样调用：</a:t>
            </a:r>
            <a:endParaRPr lang="en-US" altLang="zh-CN" dirty="0"/>
          </a:p>
          <a:p>
            <a:r>
              <a:rPr lang="zh-CN" altLang="en-US" dirty="0"/>
              <a:t>首先，创建了两个</a:t>
            </a:r>
            <a:r>
              <a:rPr lang="en-US" altLang="zh-CN" dirty="0"/>
              <a:t>1024*1024</a:t>
            </a:r>
            <a:r>
              <a:rPr lang="zh-CN" altLang="en-US" dirty="0"/>
              <a:t>大小的矩阵</a:t>
            </a:r>
            <a:r>
              <a:rPr lang="en-US" altLang="zh-CN" dirty="0"/>
              <a:t>A,B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一个矩阵全是</a:t>
            </a:r>
            <a:r>
              <a:rPr lang="en-US" altLang="zh-CN" dirty="0"/>
              <a:t>1</a:t>
            </a:r>
            <a:r>
              <a:rPr lang="zh-CN" altLang="en-US" dirty="0"/>
              <a:t>，另一个矩阵全是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调用刚才的在</a:t>
            </a:r>
            <a:r>
              <a:rPr lang="en-US" altLang="zh-CN" dirty="0"/>
              <a:t>GPU</a:t>
            </a:r>
            <a:r>
              <a:rPr lang="zh-CN" altLang="en-US" dirty="0"/>
              <a:t>上执行计算的封装函数，记录运行时间。</a:t>
            </a:r>
            <a:endParaRPr lang="en-US" altLang="zh-CN" dirty="0"/>
          </a:p>
          <a:p>
            <a:r>
              <a:rPr lang="zh-CN" altLang="en-US" dirty="0"/>
              <a:t>右边则是普通的使用</a:t>
            </a:r>
            <a:r>
              <a:rPr lang="en-US" altLang="zh-CN" dirty="0"/>
              <a:t>CPU</a:t>
            </a:r>
            <a:r>
              <a:rPr lang="zh-CN" altLang="en-US" dirty="0"/>
              <a:t>进行矩阵乘法的计算，可以看到使用了三重循环串行计算，最后记录运行时间。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6F1980-A549-58AE-773A-74FC7B6FB4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315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7EB3-0522-A30D-F21D-7E780211A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8BCD93-CA8C-B0A2-2B44-497BAAA4D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693F14-07D7-D810-4150-DF3A29B6B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运行结果如图，在</a:t>
            </a:r>
            <a:r>
              <a:rPr lang="en-US" altLang="zh-CN" dirty="0"/>
              <a:t>GPU</a:t>
            </a:r>
            <a:r>
              <a:rPr lang="zh-CN" altLang="en-US" dirty="0"/>
              <a:t>上执行这个矩阵乘法整个处理过程只使用了</a:t>
            </a:r>
            <a:r>
              <a:rPr lang="en-US" altLang="zh-CN" dirty="0"/>
              <a:t>3.5ms</a:t>
            </a:r>
            <a:r>
              <a:rPr lang="zh-CN" altLang="en-US" dirty="0"/>
              <a:t>左右的时间，而在</a:t>
            </a:r>
            <a:r>
              <a:rPr lang="en-US" altLang="zh-CN" dirty="0"/>
              <a:t>CPU</a:t>
            </a:r>
            <a:r>
              <a:rPr lang="zh-CN" altLang="en-US" dirty="0"/>
              <a:t>上整个处理过程高达</a:t>
            </a:r>
            <a:r>
              <a:rPr lang="en-US" altLang="zh-CN" dirty="0"/>
              <a:t>3.8</a:t>
            </a:r>
            <a:r>
              <a:rPr lang="zh-CN" altLang="en-US" dirty="0"/>
              <a:t>秒，两者相差了将近</a:t>
            </a:r>
            <a:r>
              <a:rPr lang="en-US" altLang="zh-CN" dirty="0"/>
              <a:t>1000</a:t>
            </a:r>
            <a:r>
              <a:rPr lang="zh-CN" altLang="en-US" dirty="0"/>
              <a:t>倍。</a:t>
            </a:r>
            <a:endParaRPr lang="en-US" altLang="zh-CN" dirty="0"/>
          </a:p>
          <a:p>
            <a:r>
              <a:rPr lang="zh-CN" altLang="en-US" dirty="0"/>
              <a:t>从中也可以看到</a:t>
            </a:r>
            <a:r>
              <a:rPr lang="en-US" altLang="zh-CN" dirty="0"/>
              <a:t>GPU</a:t>
            </a:r>
            <a:r>
              <a:rPr lang="zh-CN" altLang="en-US" dirty="0"/>
              <a:t>并行计算高效和强大。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37B988-B082-632B-F225-7BCCA77AC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62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04251-4E11-4BB7-6EF6-440891FDB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E19C27-2F6A-62E2-15AE-67EB65DDC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020420-7D43-E12C-46D7-7CA916B82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那么到下一部分，就是介绍写英伟达开发的一些常见的</a:t>
            </a:r>
            <a:r>
              <a:rPr lang="en-US" altLang="zh-CN" dirty="0"/>
              <a:t>AI</a:t>
            </a:r>
            <a:r>
              <a:rPr lang="zh-CN" altLang="en-US" dirty="0"/>
              <a:t>软件库。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016E68-732A-0C28-635D-10D762593E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03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13CB7-9760-A246-1A72-AA8A0049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D136C2-06FD-A91D-095E-54868DA85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9FF7FC-2817-AE0D-ADBF-A7B6F68FF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首先我先来介绍以下英伟达公司。打开</a:t>
            </a:r>
            <a:r>
              <a:rPr lang="en-US" altLang="zh-CN" dirty="0"/>
              <a:t>NIVIDIA</a:t>
            </a:r>
            <a:r>
              <a:rPr lang="zh-CN" altLang="en-US" dirty="0"/>
              <a:t>官网，我们会发现上面写着这样一段简介：</a:t>
            </a:r>
            <a:endParaRPr lang="en-US" altLang="zh-CN" dirty="0"/>
          </a:p>
          <a:p>
            <a:r>
              <a:rPr lang="en-US" altLang="zh-CN" dirty="0"/>
              <a:t>NVIDIA</a:t>
            </a:r>
            <a:r>
              <a:rPr lang="zh-CN" altLang="en-US" dirty="0"/>
              <a:t>公司，成立于</a:t>
            </a:r>
            <a:r>
              <a:rPr lang="en-US" altLang="zh-CN" dirty="0"/>
              <a:t>1993</a:t>
            </a:r>
            <a:r>
              <a:rPr lang="zh-CN" altLang="en-US" dirty="0"/>
              <a:t>年，该公司于</a:t>
            </a:r>
            <a:r>
              <a:rPr lang="en-US" altLang="zh-CN" dirty="0"/>
              <a:t>1999</a:t>
            </a:r>
            <a:r>
              <a:rPr lang="zh-CN" altLang="en-US" dirty="0"/>
              <a:t>年发明了</a:t>
            </a:r>
            <a:r>
              <a:rPr lang="en-US" altLang="zh-CN" dirty="0"/>
              <a:t>GPU</a:t>
            </a:r>
            <a:r>
              <a:rPr lang="zh-CN" altLang="en-US" dirty="0"/>
              <a:t>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F43BB-E517-C2E6-182C-282C7594B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61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89E5F-6281-485C-87F3-B5B0F0F30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5A7837-A5BA-70A5-6CD2-A779EE52F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B62287-50D5-A984-13A6-995E8F37B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首先就是非常出名了</a:t>
            </a:r>
            <a:r>
              <a:rPr lang="en-US" altLang="zh-CN" dirty="0" err="1"/>
              <a:t>cuDNN</a:t>
            </a:r>
            <a:r>
              <a:rPr lang="zh-CN" altLang="en-US" dirty="0"/>
              <a:t>，是一个深度神经网络库，用于实现神经网络中相关操作的加速。包括卷积操作、池化操作、归一化操作等。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4F2F38-3084-9557-5D9A-E9D97A1200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926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EB8BC-34EE-DD34-7107-581DE53B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F68FEA-CFA3-A70D-8953-3A96DAEB2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F26E28-617A-B93A-727C-53043C350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我也尝试在</a:t>
            </a:r>
            <a:r>
              <a:rPr lang="en-US" altLang="zh-CN" dirty="0" err="1"/>
              <a:t>pytorch</a:t>
            </a:r>
            <a:r>
              <a:rPr lang="zh-CN" altLang="en-US" dirty="0"/>
              <a:t>框架下编写了代码，用于比较在卷积操作中，使用</a:t>
            </a:r>
            <a:r>
              <a:rPr lang="en-US" altLang="zh-CN" dirty="0" err="1"/>
              <a:t>cuDNN</a:t>
            </a:r>
            <a:r>
              <a:rPr lang="zh-CN" altLang="en-US" dirty="0"/>
              <a:t>和不使用</a:t>
            </a:r>
            <a:r>
              <a:rPr lang="en-US" altLang="zh-CN" dirty="0" err="1"/>
              <a:t>cuDNN</a:t>
            </a:r>
            <a:r>
              <a:rPr lang="zh-CN" altLang="en-US" dirty="0"/>
              <a:t>两种情况下，卷积操作的效率差异。</a:t>
            </a:r>
            <a:endParaRPr lang="en-US" altLang="zh-CN" dirty="0"/>
          </a:p>
          <a:p>
            <a:r>
              <a:rPr lang="zh-CN" altLang="en-US" dirty="0"/>
              <a:t>如图，首先，简单地定义了一个神经网络，使用</a:t>
            </a:r>
            <a:r>
              <a:rPr lang="en-US" altLang="zh-CN" dirty="0"/>
              <a:t>3*3</a:t>
            </a:r>
            <a:r>
              <a:rPr lang="zh-CN" altLang="en-US" dirty="0"/>
              <a:t>的卷积核，对输入张量进行卷积操作。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53E83A-3F50-0754-146D-106B86F6D7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31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FC8D2-07BF-2A9F-A524-20D396CA3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B758D9-FFD9-C0C2-7E0B-E1500AA53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560E5D-4A88-9E61-620E-D25BED209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然后创建一个输入张量，</a:t>
            </a:r>
            <a:r>
              <a:rPr lang="en-US" altLang="zh-CN" dirty="0"/>
              <a:t>1</a:t>
            </a:r>
            <a:r>
              <a:rPr lang="zh-CN" altLang="en-US" dirty="0"/>
              <a:t>个样本，</a:t>
            </a:r>
            <a:r>
              <a:rPr lang="en-US" altLang="zh-CN" dirty="0"/>
              <a:t>3</a:t>
            </a:r>
            <a:r>
              <a:rPr lang="zh-CN" altLang="en-US" dirty="0"/>
              <a:t>个通道，</a:t>
            </a:r>
            <a:r>
              <a:rPr lang="en-US" altLang="zh-CN" dirty="0"/>
              <a:t>1024*1024</a:t>
            </a:r>
            <a:r>
              <a:rPr lang="zh-CN" altLang="en-US" dirty="0"/>
              <a:t>大小。创建刚才自定义的神经网络模型。</a:t>
            </a:r>
            <a:endParaRPr lang="en-US" altLang="zh-CN" dirty="0"/>
          </a:p>
          <a:p>
            <a:r>
              <a:rPr lang="zh-CN" altLang="en-US" dirty="0"/>
              <a:t>然后对</a:t>
            </a:r>
            <a:r>
              <a:rPr lang="en-US" altLang="zh-CN" dirty="0"/>
              <a:t>GPU</a:t>
            </a:r>
            <a:r>
              <a:rPr lang="zh-CN" altLang="en-US" dirty="0"/>
              <a:t>进行预热，也就是先进行</a:t>
            </a:r>
            <a:r>
              <a:rPr lang="en-US" altLang="zh-CN" dirty="0"/>
              <a:t>10</a:t>
            </a:r>
            <a:r>
              <a:rPr lang="zh-CN" altLang="en-US" dirty="0"/>
              <a:t>次卷积操作，这个操作是为了避免</a:t>
            </a:r>
            <a:r>
              <a:rPr lang="en-US" altLang="zh-CN" dirty="0"/>
              <a:t>GPU</a:t>
            </a:r>
            <a:r>
              <a:rPr lang="zh-CN" altLang="en-US" dirty="0"/>
              <a:t>在初始化过程中出现性能异常。</a:t>
            </a:r>
            <a:endParaRPr lang="en-US" altLang="zh-CN" dirty="0"/>
          </a:p>
          <a:p>
            <a:r>
              <a:rPr lang="zh-CN" altLang="en-US" dirty="0"/>
              <a:t>然后在</a:t>
            </a:r>
            <a:r>
              <a:rPr lang="en-US" altLang="zh-CN" dirty="0" err="1"/>
              <a:t>cuDNN</a:t>
            </a:r>
            <a:r>
              <a:rPr lang="zh-CN" altLang="en-US" dirty="0"/>
              <a:t>启用的情况下进行了</a:t>
            </a:r>
            <a:r>
              <a:rPr lang="en-US" altLang="zh-CN" dirty="0"/>
              <a:t>100</a:t>
            </a:r>
            <a:r>
              <a:rPr lang="zh-CN" altLang="en-US" dirty="0"/>
              <a:t>次的卷积操作，记录了运行时间。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A37A80-A035-D26B-4D33-CD544D4BB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626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B7106-639A-99DE-4A7F-A54AE822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7E6B16-6D8A-C525-3088-9ABF38D91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D1FE48-AF9D-B7D5-6324-0CD9DF892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接着是在禁用了</a:t>
            </a:r>
            <a:r>
              <a:rPr lang="en-US" altLang="zh-CN" dirty="0" err="1"/>
              <a:t>cuDNN</a:t>
            </a:r>
            <a:r>
              <a:rPr lang="zh-CN" altLang="en-US" dirty="0"/>
              <a:t>的情况下，再对刚才的输入张量执行了</a:t>
            </a:r>
            <a:r>
              <a:rPr lang="en-US" altLang="zh-CN" dirty="0"/>
              <a:t>100</a:t>
            </a:r>
            <a:r>
              <a:rPr lang="zh-CN" altLang="en-US" dirty="0"/>
              <a:t>次的卷积操作。</a:t>
            </a:r>
            <a:endParaRPr lang="en-US" altLang="zh-CN" dirty="0"/>
          </a:p>
          <a:p>
            <a:r>
              <a:rPr lang="zh-CN" altLang="en-US" dirty="0"/>
              <a:t>运行结果如下，可以看到，在启用</a:t>
            </a:r>
            <a:r>
              <a:rPr lang="en-US" altLang="zh-CN" dirty="0" err="1"/>
              <a:t>cuDNN</a:t>
            </a:r>
            <a:r>
              <a:rPr lang="zh-CN" altLang="en-US" dirty="0"/>
              <a:t>的情况下，对</a:t>
            </a:r>
            <a:r>
              <a:rPr lang="en-US" altLang="zh-CN" dirty="0"/>
              <a:t>1024*1024</a:t>
            </a:r>
            <a:r>
              <a:rPr lang="zh-CN" altLang="en-US" dirty="0"/>
              <a:t>大小</a:t>
            </a:r>
            <a:r>
              <a:rPr lang="en-US" altLang="zh-CN" dirty="0"/>
              <a:t>3</a:t>
            </a:r>
            <a:r>
              <a:rPr lang="zh-CN" altLang="en-US" dirty="0"/>
              <a:t>通道的张量进行</a:t>
            </a:r>
            <a:r>
              <a:rPr lang="en-US" altLang="zh-CN" dirty="0"/>
              <a:t>100</a:t>
            </a:r>
            <a:r>
              <a:rPr lang="zh-CN" altLang="en-US" dirty="0"/>
              <a:t>次卷积操作，耗时</a:t>
            </a:r>
            <a:r>
              <a:rPr lang="en-US" altLang="zh-CN" dirty="0"/>
              <a:t>8.5ms</a:t>
            </a:r>
            <a:r>
              <a:rPr lang="zh-CN" altLang="en-US" dirty="0"/>
              <a:t>，而在关闭</a:t>
            </a:r>
            <a:r>
              <a:rPr lang="en-US" altLang="zh-CN" dirty="0" err="1"/>
              <a:t>cuDNN</a:t>
            </a:r>
            <a:r>
              <a:rPr lang="zh-CN" altLang="en-US" dirty="0"/>
              <a:t>加速情况下，卷积操作耗时</a:t>
            </a:r>
            <a:r>
              <a:rPr lang="en-US" altLang="zh-CN" dirty="0"/>
              <a:t>174ms,</a:t>
            </a:r>
            <a:r>
              <a:rPr lang="zh-CN" altLang="en-US" dirty="0"/>
              <a:t>可见</a:t>
            </a:r>
            <a:r>
              <a:rPr lang="en-US" altLang="zh-CN" dirty="0" err="1"/>
              <a:t>cuDNN</a:t>
            </a:r>
            <a:r>
              <a:rPr lang="zh-CN" altLang="en-US" dirty="0"/>
              <a:t>对于卷积操作的加速效果极为显著。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2F78A8-68C3-2C2D-1D42-F546D3E5D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202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8901-9503-A24B-3059-7FE9B3A3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ECFF1A-54D2-1AE1-045B-249C35119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32DCDC-67B5-7BF8-2A47-D45DC6CE3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接下来就是对一些软件库的简单介绍。比如这个</a:t>
            </a:r>
            <a:r>
              <a:rPr lang="en-US" altLang="zh-CN" dirty="0"/>
              <a:t>thrust</a:t>
            </a:r>
            <a:r>
              <a:rPr lang="zh-CN" altLang="en-US" dirty="0"/>
              <a:t>，是英伟达提供的一个高性能</a:t>
            </a:r>
            <a:r>
              <a:rPr lang="en-US" altLang="zh-CN" dirty="0"/>
              <a:t>C++</a:t>
            </a:r>
            <a:r>
              <a:rPr lang="zh-CN" altLang="en-US" dirty="0"/>
              <a:t>库，基于</a:t>
            </a:r>
            <a:r>
              <a:rPr lang="en-US" altLang="zh-CN" dirty="0"/>
              <a:t>CUDA</a:t>
            </a:r>
            <a:r>
              <a:rPr lang="zh-CN" altLang="en-US" dirty="0"/>
              <a:t>构建，相当于对</a:t>
            </a:r>
            <a:r>
              <a:rPr lang="en-US" altLang="zh-CN" dirty="0"/>
              <a:t>CUDA</a:t>
            </a:r>
            <a:r>
              <a:rPr lang="zh-CN" altLang="en-US" dirty="0"/>
              <a:t>编程模型进行了封装，使用类似于</a:t>
            </a:r>
            <a:r>
              <a:rPr lang="en-US" altLang="zh-CN" dirty="0"/>
              <a:t>C++STL</a:t>
            </a:r>
            <a:r>
              <a:rPr lang="zh-CN" altLang="en-US" dirty="0"/>
              <a:t>的语法来调用。</a:t>
            </a:r>
            <a:endParaRPr lang="en-US" altLang="zh-CN" dirty="0"/>
          </a:p>
          <a:p>
            <a:r>
              <a:rPr lang="zh-CN" altLang="en-US" dirty="0"/>
              <a:t>如何使用</a:t>
            </a:r>
            <a:r>
              <a:rPr lang="en-US" altLang="zh-CN" dirty="0"/>
              <a:t>thrust</a:t>
            </a:r>
            <a:r>
              <a:rPr lang="zh-CN" altLang="en-US" dirty="0"/>
              <a:t>库，在</a:t>
            </a:r>
            <a:r>
              <a:rPr lang="en-US" altLang="zh-CN" dirty="0"/>
              <a:t>GPU</a:t>
            </a:r>
            <a:r>
              <a:rPr lang="zh-CN" altLang="en-US" dirty="0"/>
              <a:t>上执行两个向量相加。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9BBB1-CB5C-559D-82DB-2C0DFD303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854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3F27-C2E4-48C3-6C95-7CE3ED98D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88993D-03AF-4B85-6A8E-2E5E6B1C3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32023A-6EC0-61BF-D0B6-FD16A307E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</a:t>
            </a:r>
            <a:r>
              <a:rPr lang="en-US" altLang="zh-CN" dirty="0" err="1"/>
              <a:t>tensorRT</a:t>
            </a:r>
            <a:r>
              <a:rPr lang="zh-CN" altLang="en-US" dirty="0"/>
              <a:t>，一个深度学习推理引擎，用于模型的加速推理，同时能减少延迟和能耗。</a:t>
            </a:r>
            <a:endParaRPr lang="en-US" altLang="zh-CN" dirty="0"/>
          </a:p>
          <a:p>
            <a:r>
              <a:rPr lang="zh-CN" altLang="en-US" dirty="0"/>
              <a:t>例如对于大语言模型，使用</a:t>
            </a:r>
            <a:r>
              <a:rPr lang="en-US" altLang="zh-CN" dirty="0" err="1"/>
              <a:t>tensorRT</a:t>
            </a:r>
            <a:r>
              <a:rPr lang="zh-CN" altLang="en-US" dirty="0"/>
              <a:t>能加快文本生成速度。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05A4E0-38AB-70A3-B8E2-752A0F808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833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71BD8-C903-D038-B6F9-433D9685E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EAABBD-E06F-29ED-5770-5DB708E90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6CC8F1-5453-187A-096F-106E5182A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但使用</a:t>
            </a:r>
            <a:r>
              <a:rPr lang="en-US" altLang="zh-CN" dirty="0" err="1"/>
              <a:t>tensorRT</a:t>
            </a:r>
            <a:r>
              <a:rPr lang="zh-CN" altLang="en-US" dirty="0"/>
              <a:t>在加速模型推理的同时，可能带来精度损失。</a:t>
            </a:r>
            <a:endParaRPr lang="en-US" altLang="zh-CN" dirty="0"/>
          </a:p>
          <a:p>
            <a:r>
              <a:rPr lang="zh-CN" altLang="en-US" dirty="0"/>
              <a:t>因此不适合要求高精度的领域，如医疗影响分析。</a:t>
            </a:r>
            <a:endParaRPr lang="en-US" altLang="zh-CN" dirty="0"/>
          </a:p>
          <a:p>
            <a:r>
              <a:rPr lang="zh-CN" altLang="en-US" dirty="0"/>
              <a:t>但在需要高性能和低延迟领域中有广泛应用。</a:t>
            </a:r>
            <a:endParaRPr lang="en-US" altLang="zh-CN" dirty="0"/>
          </a:p>
          <a:p>
            <a:r>
              <a:rPr lang="zh-CN" altLang="en-US" dirty="0"/>
              <a:t>如在智能监控中，对摄像头的视频流进行目标识别，使用</a:t>
            </a:r>
            <a:r>
              <a:rPr lang="en-US" altLang="zh-CN" dirty="0" err="1"/>
              <a:t>tensorRT</a:t>
            </a:r>
            <a:r>
              <a:rPr lang="zh-CN" altLang="en-US" dirty="0"/>
              <a:t>加速，提高每秒识别的画面帧数。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70F0D5-346A-7E15-92C1-2C059CDBD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638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20718-79AB-5E7E-DD57-E618EE83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CD38A7-4850-5EC9-0030-147DE15DD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4EBFD1-4605-8DDA-5674-19066BB19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最后一部分，介绍写英伟达提供的一些顶层</a:t>
            </a:r>
            <a:r>
              <a:rPr lang="en-US" altLang="zh-CN" dirty="0"/>
              <a:t>AI</a:t>
            </a:r>
            <a:r>
              <a:rPr lang="zh-CN" altLang="en-US" dirty="0"/>
              <a:t>应用和服务。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CD122-851D-198D-1B1B-CC0ED84DCA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258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这里简单列举了一些，比如</a:t>
            </a:r>
            <a:r>
              <a:rPr lang="en-US" altLang="zh-CN" dirty="0"/>
              <a:t>AI Enterprise,</a:t>
            </a:r>
            <a:r>
              <a:rPr lang="zh-CN" altLang="en-US" dirty="0"/>
              <a:t>专门为企业设计的端到端</a:t>
            </a:r>
            <a:r>
              <a:rPr lang="en-US" altLang="zh-CN" dirty="0"/>
              <a:t>AI</a:t>
            </a:r>
            <a:r>
              <a:rPr lang="zh-CN" altLang="en-US" dirty="0"/>
              <a:t>平台，可用于模型预训练、开发、部署一条龙服务。</a:t>
            </a:r>
            <a:endParaRPr lang="en-US" altLang="zh-CN" dirty="0"/>
          </a:p>
          <a:p>
            <a:r>
              <a:rPr lang="en-US" altLang="zh-CN" dirty="0"/>
              <a:t>DGX</a:t>
            </a:r>
            <a:r>
              <a:rPr lang="zh-CN" altLang="en-US" dirty="0"/>
              <a:t>系统，满足</a:t>
            </a:r>
            <a:r>
              <a:rPr lang="en-US" altLang="zh-CN" dirty="0"/>
              <a:t>AI</a:t>
            </a:r>
            <a:r>
              <a:rPr lang="zh-CN" altLang="en-US" dirty="0"/>
              <a:t>领域的高性能计算平台。为客户提供加速数据存储，计算，传输等方面，端到端的解决方案。</a:t>
            </a:r>
            <a:endParaRPr lang="en-US" altLang="zh-CN" dirty="0"/>
          </a:p>
          <a:p>
            <a:r>
              <a:rPr lang="zh-CN" altLang="en-US" dirty="0"/>
              <a:t>还有</a:t>
            </a:r>
            <a:r>
              <a:rPr lang="en-US" altLang="zh-CN" dirty="0"/>
              <a:t>Triton</a:t>
            </a:r>
            <a:r>
              <a:rPr lang="zh-CN" altLang="en-US" dirty="0"/>
              <a:t>：提供远程</a:t>
            </a:r>
            <a:r>
              <a:rPr lang="en-US" altLang="zh-CN" dirty="0"/>
              <a:t>GPU</a:t>
            </a:r>
            <a:r>
              <a:rPr lang="zh-CN" altLang="en-US" dirty="0"/>
              <a:t>计算资源。开发者可以远程使用它</a:t>
            </a:r>
            <a:r>
              <a:rPr lang="en-US" altLang="zh-CN" dirty="0"/>
              <a:t>GPU</a:t>
            </a:r>
            <a:r>
              <a:rPr lang="zh-CN" altLang="en-US" dirty="0"/>
              <a:t>资源，进行</a:t>
            </a:r>
            <a:r>
              <a:rPr lang="en-US" altLang="zh-CN" dirty="0"/>
              <a:t>AI</a:t>
            </a:r>
            <a:r>
              <a:rPr lang="zh-CN" altLang="en-US" dirty="0"/>
              <a:t>计算、实时推理等。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47FEF-D323-4284-186F-D1E016EE8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57088F-F5FB-D882-0E6E-340EE1410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60AD3B-6144-CBEC-D102-21DE49F7F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对话式</a:t>
            </a:r>
            <a:r>
              <a:rPr lang="en-US" altLang="zh-CN" dirty="0" err="1"/>
              <a:t>AI:NeMo</a:t>
            </a:r>
            <a:r>
              <a:rPr lang="zh-CN" altLang="en-US" dirty="0"/>
              <a:t>专门用于构建和训练对话式</a:t>
            </a:r>
            <a:r>
              <a:rPr lang="en-US" altLang="zh-CN" dirty="0"/>
              <a:t>AI</a:t>
            </a:r>
            <a:r>
              <a:rPr lang="zh-CN" altLang="en-US" dirty="0"/>
              <a:t>模型，提供了一些模型预训练的工具。</a:t>
            </a:r>
            <a:endParaRPr lang="en-US" altLang="zh-CN" dirty="0"/>
          </a:p>
          <a:p>
            <a:r>
              <a:rPr lang="en-US" altLang="zh-CN" dirty="0"/>
              <a:t>Issac</a:t>
            </a:r>
            <a:r>
              <a:rPr lang="zh-CN" altLang="en-US" dirty="0"/>
              <a:t>一个机器人开发平台，用于开发智能机器人，尤其在工业自动化，物流仓库等领域应用。</a:t>
            </a:r>
            <a:endParaRPr lang="en-US" altLang="zh-CN" dirty="0"/>
          </a:p>
          <a:p>
            <a:r>
              <a:rPr lang="zh-CN" altLang="en-US" dirty="0"/>
              <a:t>语音方面</a:t>
            </a:r>
            <a:r>
              <a:rPr lang="en-US" altLang="zh-CN" dirty="0"/>
              <a:t>Riva</a:t>
            </a:r>
            <a:r>
              <a:rPr lang="zh-CN" altLang="en-US" dirty="0"/>
              <a:t>，帮助开发者构建语音</a:t>
            </a:r>
            <a:r>
              <a:rPr lang="en-US" altLang="zh-CN" dirty="0"/>
              <a:t>AI</a:t>
            </a:r>
            <a:r>
              <a:rPr lang="zh-CN" altLang="en-US" dirty="0"/>
              <a:t>应用程序，支持语音识别，自然语言理解等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58A654-8753-C6F7-98E6-7CAA6AEFD4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1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我看了英伟达官网的相关介绍后，决定将英伟达软件堆栈分为四个层次，每个层次实现了</a:t>
            </a:r>
            <a:r>
              <a:rPr lang="en-US" altLang="zh-CN" dirty="0"/>
              <a:t>AI</a:t>
            </a:r>
            <a:r>
              <a:rPr lang="zh-CN" altLang="en-US" dirty="0"/>
              <a:t>领域的不同方面。分别是：底层硬件、硬件驱动与</a:t>
            </a:r>
            <a:r>
              <a:rPr lang="en-US" altLang="zh-CN" dirty="0"/>
              <a:t>API</a:t>
            </a:r>
            <a:r>
              <a:rPr lang="zh-CN" altLang="en-US" dirty="0"/>
              <a:t>，</a:t>
            </a:r>
            <a:r>
              <a:rPr lang="en-US" altLang="zh-CN" dirty="0"/>
              <a:t>AI</a:t>
            </a:r>
            <a:r>
              <a:rPr lang="zh-CN" altLang="en-US" dirty="0"/>
              <a:t>软件和库，</a:t>
            </a:r>
            <a:r>
              <a:rPr lang="en-US" altLang="zh-CN" dirty="0"/>
              <a:t>AI</a:t>
            </a:r>
            <a:r>
              <a:rPr lang="zh-CN" altLang="en-US" dirty="0"/>
              <a:t>应用与服务。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5C21B-D462-DB15-A86F-467F3E98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0EBB1A-6E79-A7EC-97B4-9A1631F67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26A953-DA98-EA50-AFB5-2B0945902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183E95-1E1E-8536-0DA8-2E0230A20A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84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     在最底层的硬件部分，英伟达设计并提供了执行</a:t>
            </a:r>
            <a:r>
              <a:rPr lang="en-US" altLang="zh-CN" dirty="0"/>
              <a:t>AI</a:t>
            </a:r>
            <a:r>
              <a:rPr lang="zh-CN" altLang="en-US" dirty="0"/>
              <a:t>计算所需的物理硬件，包括各种型号的</a:t>
            </a:r>
            <a:r>
              <a:rPr lang="en-US" altLang="zh-CN" dirty="0"/>
              <a:t>GPU</a:t>
            </a:r>
            <a:r>
              <a:rPr lang="zh-CN" altLang="en-US" dirty="0"/>
              <a:t>，专用于</a:t>
            </a:r>
            <a:r>
              <a:rPr lang="en-US" altLang="zh-CN" dirty="0"/>
              <a:t>AI</a:t>
            </a:r>
            <a:r>
              <a:rPr lang="zh-CN" altLang="en-US" dirty="0"/>
              <a:t>领域计算的芯片等。</a:t>
            </a:r>
            <a:endParaRPr lang="en-US" altLang="zh-CN" dirty="0"/>
          </a:p>
          <a:p>
            <a:r>
              <a:rPr lang="zh-CN" altLang="en-US" dirty="0"/>
              <a:t>       在它上面一层的硬件驱动和</a:t>
            </a:r>
            <a:r>
              <a:rPr lang="en-US" altLang="zh-CN" dirty="0"/>
              <a:t>API</a:t>
            </a:r>
            <a:r>
              <a:rPr lang="zh-CN" altLang="en-US" dirty="0"/>
              <a:t>中，最为关键的就是英伟达开发的</a:t>
            </a:r>
            <a:r>
              <a:rPr lang="en-US" altLang="zh-CN" dirty="0"/>
              <a:t>CUDA</a:t>
            </a:r>
            <a:r>
              <a:rPr lang="zh-CN" altLang="en-US" dirty="0"/>
              <a:t>编程模型，</a:t>
            </a:r>
            <a:r>
              <a:rPr lang="en-US" altLang="zh-CN" dirty="0"/>
              <a:t>CUDA</a:t>
            </a:r>
            <a:r>
              <a:rPr lang="zh-CN" altLang="en-US" dirty="0"/>
              <a:t>的出现，让</a:t>
            </a:r>
            <a:r>
              <a:rPr lang="en-US" altLang="zh-CN" dirty="0"/>
              <a:t>GPU</a:t>
            </a:r>
            <a:r>
              <a:rPr lang="zh-CN" altLang="en-US" dirty="0"/>
              <a:t>不再局限于图形渲染，而是可以用于通用计算，且为开发人员和</a:t>
            </a:r>
            <a:r>
              <a:rPr lang="en-US" altLang="zh-CN" dirty="0"/>
              <a:t>GPU</a:t>
            </a:r>
            <a:r>
              <a:rPr lang="zh-CN" altLang="en-US" dirty="0"/>
              <a:t>硬件之间提供了一个接口，极大加速了并行计算的发展。</a:t>
            </a:r>
            <a:endParaRPr lang="en-US" altLang="zh-CN" dirty="0"/>
          </a:p>
          <a:p>
            <a:r>
              <a:rPr lang="zh-CN" altLang="en-US" dirty="0"/>
              <a:t>       在更上面一层，</a:t>
            </a:r>
            <a:r>
              <a:rPr lang="en-US" altLang="zh-CN" dirty="0"/>
              <a:t>AI</a:t>
            </a:r>
            <a:r>
              <a:rPr lang="zh-CN" altLang="en-US" dirty="0"/>
              <a:t>软件和库中，英伟达开发出了各种各样的用于</a:t>
            </a:r>
            <a:r>
              <a:rPr lang="en-US" altLang="zh-CN" dirty="0"/>
              <a:t>AI</a:t>
            </a:r>
            <a:r>
              <a:rPr lang="zh-CN" altLang="en-US" dirty="0"/>
              <a:t>领域的软件库，提供了一些相关算法，数据结构或操作函数等，能够帮助开发者更高效地构建</a:t>
            </a:r>
            <a:r>
              <a:rPr lang="en-US" altLang="zh-CN" dirty="0"/>
              <a:t>AI</a:t>
            </a:r>
            <a:r>
              <a:rPr lang="zh-CN" altLang="en-US" dirty="0"/>
              <a:t>模型。</a:t>
            </a:r>
            <a:endParaRPr lang="en-US" altLang="zh-CN" dirty="0"/>
          </a:p>
          <a:p>
            <a:r>
              <a:rPr lang="zh-CN" altLang="en-US" dirty="0"/>
              <a:t>       在最顶层，英伟达直接为用户或企业提供了各式各样的</a:t>
            </a:r>
            <a:r>
              <a:rPr lang="en-US" altLang="zh-CN" dirty="0"/>
              <a:t>AI</a:t>
            </a:r>
            <a:r>
              <a:rPr lang="zh-CN" altLang="en-US" dirty="0"/>
              <a:t>应用，它们或是平台，或是计算资源，能帮助客户构建或部署</a:t>
            </a:r>
            <a:r>
              <a:rPr lang="en-US" altLang="zh-CN" dirty="0"/>
              <a:t>AI</a:t>
            </a:r>
            <a:r>
              <a:rPr lang="zh-CN" altLang="en-US" dirty="0"/>
              <a:t>应用或机器。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C8CEC-E85C-383E-28BF-B30F3D242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8BC011-B199-D0C3-94F0-26CA14A03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258021-F121-EDB3-2DFF-2FC1F8F42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首先是最底层的硬件部分，包括</a:t>
            </a:r>
            <a:r>
              <a:rPr lang="en-US" altLang="zh-CN" dirty="0"/>
              <a:t>CPU,GPU,DPU</a:t>
            </a:r>
            <a:r>
              <a:rPr lang="zh-CN" altLang="en-US" dirty="0"/>
              <a:t>等。这里将只提及两种：</a:t>
            </a:r>
            <a:endParaRPr lang="en-US" altLang="zh-CN" dirty="0"/>
          </a:p>
          <a:p>
            <a:r>
              <a:rPr lang="zh-CN" altLang="en-US" dirty="0"/>
              <a:t>用于计算密集型任务的</a:t>
            </a:r>
            <a:r>
              <a:rPr lang="en-US" altLang="zh-CN" dirty="0"/>
              <a:t>GPU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和用于数据处理的</a:t>
            </a:r>
            <a:r>
              <a:rPr lang="en-US" altLang="zh-CN" dirty="0"/>
              <a:t>DPU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121D2-189D-6714-2916-19FFB9AED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503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      </a:t>
            </a:r>
            <a:r>
              <a:rPr lang="en-US" altLang="zh-CN" dirty="0"/>
              <a:t>GPU</a:t>
            </a:r>
            <a:r>
              <a:rPr lang="zh-CN" altLang="en-US" dirty="0"/>
              <a:t>之所以能广泛应用于</a:t>
            </a:r>
            <a:r>
              <a:rPr lang="en-US" altLang="zh-CN" dirty="0"/>
              <a:t>AI</a:t>
            </a:r>
            <a:r>
              <a:rPr lang="zh-CN" altLang="en-US" dirty="0"/>
              <a:t>计算领域，是因为其具有一般处理器不具备的这</a:t>
            </a:r>
            <a:r>
              <a:rPr lang="en-US" altLang="zh-CN" dirty="0"/>
              <a:t>4</a:t>
            </a:r>
            <a:r>
              <a:rPr lang="zh-CN" altLang="en-US" dirty="0"/>
              <a:t>点优势。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强并行能力：大量核心能同时执行计算任务。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高内存带宽：保证了快速读取大量数据，减少</a:t>
            </a:r>
            <a:r>
              <a:rPr lang="en-US" altLang="zh-CN" dirty="0"/>
              <a:t>I/O</a:t>
            </a:r>
            <a:r>
              <a:rPr lang="zh-CN" altLang="en-US" dirty="0"/>
              <a:t>时间。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软件优化：英伟达为其公司的</a:t>
            </a:r>
            <a:r>
              <a:rPr lang="en-US" altLang="zh-CN" dirty="0"/>
              <a:t>GPU</a:t>
            </a:r>
            <a:r>
              <a:rPr lang="zh-CN" altLang="en-US" dirty="0"/>
              <a:t>提供了高度优化的库来加速计算。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能效比高：执行相同的</a:t>
            </a:r>
            <a:r>
              <a:rPr lang="en-US" altLang="zh-CN" dirty="0"/>
              <a:t>AI</a:t>
            </a:r>
            <a:r>
              <a:rPr lang="zh-CN" altLang="en-US" dirty="0"/>
              <a:t>计算任务时，比传统处理器更加节能，有利于减少成本。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6D7-5D57-55F6-9ECA-F2EFA11D3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C187E4-E2D9-B03A-3618-AC59CA339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906678-ADB3-BB47-7745-0C5F0DF81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比如英伟达最新推出的</a:t>
            </a:r>
            <a:r>
              <a:rPr lang="en-US" altLang="zh-CN" dirty="0"/>
              <a:t>H200 AI</a:t>
            </a:r>
            <a:r>
              <a:rPr lang="zh-CN" altLang="en-US" dirty="0"/>
              <a:t>芯片，代表了当前高性能计算和</a:t>
            </a:r>
            <a:r>
              <a:rPr lang="en-US" altLang="zh-CN" dirty="0"/>
              <a:t>AI</a:t>
            </a:r>
            <a:r>
              <a:rPr lang="zh-CN" altLang="en-US" dirty="0"/>
              <a:t>领域的尖端技术。</a:t>
            </a:r>
            <a:endParaRPr lang="en-US" altLang="zh-CN" dirty="0"/>
          </a:p>
          <a:p>
            <a:r>
              <a:rPr lang="zh-CN" altLang="en-US" dirty="0"/>
              <a:t>其显存容量达到了</a:t>
            </a:r>
            <a:r>
              <a:rPr lang="en-US" altLang="zh-CN" dirty="0"/>
              <a:t>141GB</a:t>
            </a:r>
            <a:r>
              <a:rPr lang="zh-CN" altLang="en-US" dirty="0"/>
              <a:t>，显存带宽高达</a:t>
            </a:r>
            <a:r>
              <a:rPr lang="en-US" altLang="zh-CN" dirty="0"/>
              <a:t>4.8TB/s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相比于</a:t>
            </a:r>
            <a:r>
              <a:rPr lang="en-US" altLang="zh-CN" dirty="0"/>
              <a:t>2022</a:t>
            </a:r>
            <a:r>
              <a:rPr lang="zh-CN" altLang="en-US" dirty="0"/>
              <a:t>年发布的</a:t>
            </a:r>
            <a:r>
              <a:rPr lang="en-US" altLang="zh-CN" dirty="0"/>
              <a:t>H100</a:t>
            </a:r>
            <a:r>
              <a:rPr lang="zh-CN" altLang="en-US" dirty="0"/>
              <a:t>芯片，其在大语言模型的推理性能上最高提升了将近两倍。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D33DC-2B52-49BD-B29E-AF6F728C5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768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5225C-BAC0-664F-9AB7-93D6EBC1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C2B39C-92E9-51A9-BB00-1519648AE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9B47DF-C05A-0EF0-18E2-C85E704F6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·</a:t>
            </a:r>
            <a:r>
              <a:rPr lang="zh-CN" altLang="en-US" dirty="0"/>
              <a:t>接下来介绍的硬件</a:t>
            </a:r>
            <a:r>
              <a:rPr lang="en-US" altLang="zh-CN" dirty="0"/>
              <a:t>DPU</a:t>
            </a:r>
            <a:r>
              <a:rPr lang="zh-CN" altLang="en-US" dirty="0"/>
              <a:t>，也叫数据处理单元，也是近年来随着</a:t>
            </a:r>
            <a:r>
              <a:rPr lang="en-US" altLang="zh-CN" dirty="0"/>
              <a:t>AI</a:t>
            </a:r>
            <a:r>
              <a:rPr lang="zh-CN" altLang="en-US" dirty="0"/>
              <a:t>的爆火才逐渐受到重视的。</a:t>
            </a:r>
            <a:r>
              <a:rPr lang="en-US" altLang="zh-CN" dirty="0"/>
              <a:t>DPU</a:t>
            </a:r>
            <a:r>
              <a:rPr lang="zh-CN" altLang="en-US" dirty="0"/>
              <a:t>的设计理念源于对数据中心和云计算需求的不断增长。</a:t>
            </a:r>
            <a:endParaRPr lang="en-US" altLang="zh-CN" dirty="0"/>
          </a:p>
          <a:p>
            <a:r>
              <a:rPr lang="en-US" altLang="zh-CN" dirty="0"/>
              <a:t>·</a:t>
            </a:r>
            <a:r>
              <a:rPr lang="zh-CN" altLang="en-US" dirty="0"/>
              <a:t>其设计初衷就是为了减轻</a:t>
            </a:r>
            <a:r>
              <a:rPr lang="en-US" altLang="zh-CN" dirty="0"/>
              <a:t>CPU</a:t>
            </a:r>
            <a:r>
              <a:rPr lang="zh-CN" altLang="en-US" dirty="0"/>
              <a:t>在数据传输、加密和存储等任务中的负担。</a:t>
            </a:r>
            <a:endParaRPr lang="en-US" altLang="zh-CN" dirty="0"/>
          </a:p>
          <a:p>
            <a:r>
              <a:rPr lang="en-US" altLang="zh-CN" dirty="0"/>
              <a:t>·</a:t>
            </a:r>
            <a:r>
              <a:rPr lang="zh-CN" altLang="en-US" dirty="0"/>
              <a:t>因为传统计算架构中，</a:t>
            </a:r>
            <a:r>
              <a:rPr lang="en-US" altLang="zh-CN" dirty="0"/>
              <a:t>CPU</a:t>
            </a:r>
            <a:r>
              <a:rPr lang="zh-CN" altLang="en-US" dirty="0"/>
              <a:t>不仅负责核心的计算任务，还要负责其他各种数据的传输和管理。而</a:t>
            </a:r>
            <a:r>
              <a:rPr lang="en-US" altLang="zh-CN" dirty="0"/>
              <a:t>DPU</a:t>
            </a:r>
            <a:r>
              <a:rPr lang="zh-CN" altLang="en-US" dirty="0"/>
              <a:t>的出现，  就是接管这些任务，让</a:t>
            </a:r>
            <a:r>
              <a:rPr lang="en-US" altLang="zh-CN" dirty="0"/>
              <a:t>CPU</a:t>
            </a:r>
            <a:r>
              <a:rPr lang="zh-CN" altLang="en-US" dirty="0"/>
              <a:t>计算数据，让</a:t>
            </a:r>
            <a:r>
              <a:rPr lang="en-US" altLang="zh-CN" dirty="0"/>
              <a:t>DPU</a:t>
            </a:r>
            <a:r>
              <a:rPr lang="zh-CN" altLang="en-US" dirty="0"/>
              <a:t>处理数据，从而提升</a:t>
            </a:r>
            <a:r>
              <a:rPr lang="en-US" altLang="zh-CN" dirty="0"/>
              <a:t>AI</a:t>
            </a:r>
            <a:r>
              <a:rPr lang="zh-CN" altLang="en-US" dirty="0"/>
              <a:t>系统整体效率。</a:t>
            </a:r>
            <a:endParaRPr lang="en-US" altLang="zh-CN" dirty="0"/>
          </a:p>
          <a:p>
            <a:r>
              <a:rPr lang="en-US" altLang="zh-CN" dirty="0"/>
              <a:t>·</a:t>
            </a:r>
            <a:r>
              <a:rPr lang="zh-CN" altLang="en-US" dirty="0"/>
              <a:t>其次</a:t>
            </a:r>
            <a:r>
              <a:rPr lang="en-US" altLang="zh-CN" dirty="0"/>
              <a:t>DPU</a:t>
            </a:r>
            <a:r>
              <a:rPr lang="zh-CN" altLang="en-US" dirty="0"/>
              <a:t>通常具备硬件级别的工作隔离等安全特性，有助于保护数据免受攻击。</a:t>
            </a:r>
            <a:endParaRPr lang="en-US" altLang="zh-CN" dirty="0"/>
          </a:p>
          <a:p>
            <a:r>
              <a:rPr lang="zh-CN" altLang="en-US" dirty="0"/>
              <a:t>总之，这些特性使得其成为</a:t>
            </a:r>
            <a:r>
              <a:rPr lang="en-US" altLang="zh-CN" dirty="0"/>
              <a:t>AI</a:t>
            </a:r>
            <a:r>
              <a:rPr lang="zh-CN" altLang="en-US" dirty="0"/>
              <a:t>领域数据处理硬件的理想选择。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DC1E74-CFA0-F0F8-14C9-AF996A7E8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476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0D335-650D-7889-B690-49AC8FA2E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B2A95F-57FF-0C2A-BF37-88BFE460B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E2F6EC-14B8-6A9C-BE77-592FC101E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如图列举了英伟达目前最新的高性能</a:t>
            </a:r>
            <a:r>
              <a:rPr lang="en-US" altLang="zh-CN" dirty="0"/>
              <a:t>DPU</a:t>
            </a:r>
            <a:r>
              <a:rPr lang="zh-CN" altLang="en-US" dirty="0"/>
              <a:t>，</a:t>
            </a:r>
            <a:r>
              <a:rPr lang="en-US" altLang="zh-CN" dirty="0"/>
              <a:t>bluefield-3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支持高达</a:t>
            </a:r>
            <a:r>
              <a:rPr lang="en-US" altLang="zh-CN" dirty="0"/>
              <a:t>400Gb/s</a:t>
            </a:r>
            <a:r>
              <a:rPr lang="zh-CN" altLang="en-US" dirty="0"/>
              <a:t>的以太网网络连接。</a:t>
            </a:r>
            <a:endParaRPr lang="en-US" altLang="zh-CN" dirty="0"/>
          </a:p>
          <a:p>
            <a:r>
              <a:rPr lang="zh-CN" altLang="en-US" dirty="0"/>
              <a:t>配备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ARM CPU</a:t>
            </a:r>
            <a:r>
              <a:rPr lang="zh-CN" altLang="en-US" dirty="0"/>
              <a:t>核心，加快处理网络，存储等。</a:t>
            </a:r>
            <a:endParaRPr lang="en-US" altLang="zh-CN" dirty="0"/>
          </a:p>
          <a:p>
            <a:r>
              <a:rPr lang="zh-CN" altLang="en-US" dirty="0"/>
              <a:t>同时支持远程内存直接访问</a:t>
            </a:r>
            <a:r>
              <a:rPr lang="en-US" altLang="zh-CN" dirty="0"/>
              <a:t>RDMA</a:t>
            </a:r>
            <a:r>
              <a:rPr lang="zh-CN" altLang="en-US" dirty="0"/>
              <a:t>技术，允许数据直接在内存之间交换，降低数据传输延迟和</a:t>
            </a:r>
            <a:r>
              <a:rPr lang="en-US" altLang="zh-CN" dirty="0"/>
              <a:t>CPU</a:t>
            </a:r>
            <a:r>
              <a:rPr lang="zh-CN" altLang="en-US" dirty="0"/>
              <a:t>工作负载。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21872E-E5A5-CE3A-E958-65ED74EFB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6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454409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6F278-ABF0-48CA-ADF0-1D43CCA8A18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1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61235" y="2592070"/>
            <a:ext cx="7908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英伟达</a:t>
            </a:r>
            <a:r>
              <a:rPr lang="en-US" altLang="zh-CN" sz="60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60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软件堆栈</a:t>
            </a:r>
            <a:endParaRPr lang="en-US" altLang="zh-CN" sz="6000" b="1" dirty="0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60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全景分析</a:t>
            </a:r>
            <a:endParaRPr lang="en-US" altLang="zh-CN" sz="6000" b="1" dirty="0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87680" y="4543801"/>
            <a:ext cx="1416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22121630</a:t>
            </a: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汪江豪</a:t>
            </a:r>
            <a:endParaRPr lang="en-US" altLang="zh-CN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688732" y="4498611"/>
            <a:ext cx="3083668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75" y="880745"/>
            <a:ext cx="2645410" cy="110934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8FF29-D86D-ADE7-E7EE-A982A2262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EBC9DDC-0A02-1BF6-8FA4-2D26FF196FFF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62A6D3-243F-E35B-D7ED-ED362199D125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4EF72A-0ADC-B6A4-B47C-9C35B25423FA}"/>
              </a:ext>
            </a:extLst>
          </p:cNvPr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50E4D1-0A03-6728-2808-AF66D53EAE40}"/>
              </a:ext>
            </a:extLst>
          </p:cNvPr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5EFECD8-5400-9187-7F29-5E8AFCBBB66F}"/>
              </a:ext>
            </a:extLst>
          </p:cNvPr>
          <p:cNvSpPr/>
          <p:nvPr/>
        </p:nvSpPr>
        <p:spPr>
          <a:xfrm>
            <a:off x="403122" y="294968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5FFA8576-46D2-3C69-62C5-D2BA52E8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75" y="880745"/>
            <a:ext cx="2645410" cy="110934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6B7EE53-D851-FFFB-30DA-26864017CFBD}"/>
              </a:ext>
            </a:extLst>
          </p:cNvPr>
          <p:cNvGrpSpPr/>
          <p:nvPr/>
        </p:nvGrpSpPr>
        <p:grpSpPr>
          <a:xfrm>
            <a:off x="2804160" y="2720921"/>
            <a:ext cx="7908290" cy="1106441"/>
            <a:chOff x="2261235" y="2592070"/>
            <a:chExt cx="7908290" cy="110644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59EB6C6-5FCD-60C4-9E9C-FD6F62A91CBF}"/>
                </a:ext>
              </a:extLst>
            </p:cNvPr>
            <p:cNvSpPr txBox="1"/>
            <p:nvPr/>
          </p:nvSpPr>
          <p:spPr>
            <a:xfrm>
              <a:off x="2261235" y="2592070"/>
              <a:ext cx="79082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硬件驱动与</a:t>
              </a:r>
              <a:r>
                <a:rPr lang="en-US" altLang="zh-CN" sz="60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API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4F5893A-BD1E-9985-766D-BC5B5DCEB3BF}"/>
                </a:ext>
              </a:extLst>
            </p:cNvPr>
            <p:cNvCxnSpPr>
              <a:cxnSpLocks/>
            </p:cNvCxnSpPr>
            <p:nvPr/>
          </p:nvCxnSpPr>
          <p:spPr>
            <a:xfrm>
              <a:off x="3676650" y="3698511"/>
              <a:ext cx="501015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FA0916D-07B2-1EDC-9A15-B46C41BB298A}"/>
                </a:ext>
              </a:extLst>
            </p:cNvPr>
            <p:cNvSpPr/>
            <p:nvPr/>
          </p:nvSpPr>
          <p:spPr>
            <a:xfrm>
              <a:off x="2443745" y="2682863"/>
              <a:ext cx="1015893" cy="1015648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9D8A771-14DA-C1C4-60BB-BFD79534EFB6}"/>
              </a:ext>
            </a:extLst>
          </p:cNvPr>
          <p:cNvSpPr txBox="1"/>
          <p:nvPr/>
        </p:nvSpPr>
        <p:spPr>
          <a:xfrm>
            <a:off x="3512989" y="3932443"/>
            <a:ext cx="516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编程模型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092397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CUDA(Compute Unified Device Architecture)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831B1F-1C4B-AEC9-63EE-FE91ACFFA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72" y="2096756"/>
            <a:ext cx="5586412" cy="33406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DCF6DB-B4FC-24CB-8279-11D332867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916" y="1789711"/>
            <a:ext cx="2285352" cy="39547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AC12BB-1792-0FBA-3561-376C94BBC613}"/>
              </a:ext>
            </a:extLst>
          </p:cNvPr>
          <p:cNvSpPr txBox="1"/>
          <p:nvPr/>
        </p:nvSpPr>
        <p:spPr>
          <a:xfrm>
            <a:off x="796413" y="1064418"/>
            <a:ext cx="313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C4885"/>
                </a:solidFill>
                <a:cs typeface="+mn-ea"/>
              </a:rPr>
              <a:t>计算统一设备架构</a:t>
            </a:r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AB0F4-9815-35F9-5785-0BB7E2DF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A51186-271C-3187-75F5-042BD70C59D1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CUDA(Compute Unified Device Architecture)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B5B1C11-93BD-0BB0-5093-B628BB60A399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6A5D73D-75F7-20D5-DB72-B0F04830A460}"/>
              </a:ext>
            </a:extLst>
          </p:cNvPr>
          <p:cNvSpPr txBox="1"/>
          <p:nvPr/>
        </p:nvSpPr>
        <p:spPr>
          <a:xfrm>
            <a:off x="6857815" y="2054597"/>
            <a:ext cx="43468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每次调用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，就会就会启用一个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kernel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核心，核心开辟出一个网格。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网格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Grid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是最高级的并行计算单位，由多个块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Block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组成。每次调用一个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内核函数，每个块中由包含多个线程，这些线程就是执行操作的最小单元。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18C89F85-0B60-5257-8D8D-2940502AE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34999E-137B-66D9-DA1B-0DE896D30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72" y="1732864"/>
            <a:ext cx="4751516" cy="4150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CABD1A-5A7A-BEFC-0E0F-27A55E627DF5}"/>
              </a:ext>
            </a:extLst>
          </p:cNvPr>
          <p:cNvSpPr txBox="1"/>
          <p:nvPr/>
        </p:nvSpPr>
        <p:spPr>
          <a:xfrm>
            <a:off x="796413" y="1089447"/>
            <a:ext cx="296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1C4885"/>
                </a:solidFill>
                <a:cs typeface="+mn-ea"/>
                <a:sym typeface="+mn-lt"/>
              </a:rPr>
              <a:t>CUDA</a:t>
            </a:r>
            <a:r>
              <a:rPr lang="zh-CN" altLang="en-US" sz="2800" dirty="0">
                <a:solidFill>
                  <a:srgbClr val="1C4885"/>
                </a:solidFill>
                <a:cs typeface="+mn-ea"/>
                <a:sym typeface="+mn-lt"/>
              </a:rPr>
              <a:t>逻辑结构：</a:t>
            </a:r>
            <a:endParaRPr lang="zh-CN" altLang="en-US" sz="2800" b="1" dirty="0">
              <a:solidFill>
                <a:srgbClr val="1C488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86984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A7D8-AC32-85CF-9BA5-7E54FD2E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7D89EB-7B27-78F9-BC30-BA465B2B45A2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CUDA(Compute Unified Device Architecture)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1CB7304-6550-C9BD-A315-3261D55F9603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6F2D9BC-0F60-3B50-6E0D-56FA3175C024}"/>
              </a:ext>
            </a:extLst>
          </p:cNvPr>
          <p:cNvSpPr txBox="1"/>
          <p:nvPr/>
        </p:nvSpPr>
        <p:spPr>
          <a:xfrm>
            <a:off x="7220191" y="2106283"/>
            <a:ext cx="4346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NVCC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NVIDIA CUDA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编译器。类似于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gcc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g++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。专门对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程序进行编译。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程序是包含主机代码和设备代码的统一源代码。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Nvcc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在编译过程中将两者区分开，主机代码部分使用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编译器进行编译，设备代码由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nvcc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进一步编译成中间代码。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最后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nvcc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将编译后的主机代码、设备代码和其他库文件链接到一起，生成最终的可执行文件。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DFD0F1D8-61D7-AEBD-B000-A9F608AD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439CB7-A105-A885-BA72-63D4C75535B5}"/>
              </a:ext>
            </a:extLst>
          </p:cNvPr>
          <p:cNvSpPr txBox="1"/>
          <p:nvPr/>
        </p:nvSpPr>
        <p:spPr>
          <a:xfrm>
            <a:off x="796413" y="1078521"/>
            <a:ext cx="7694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C4885"/>
                </a:solidFill>
                <a:cs typeface="+mn-ea"/>
                <a:sym typeface="+mn-lt"/>
              </a:rPr>
              <a:t>NVCC(NVIDIA CUDA Compiler)</a:t>
            </a:r>
            <a:endParaRPr lang="zh-CN" altLang="en-US" sz="3200" dirty="0">
              <a:solidFill>
                <a:srgbClr val="1C4885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390EC3-6056-71C7-706A-951946669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72" y="1891435"/>
            <a:ext cx="5295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21138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65D74-97BD-EB60-867F-B3F313FD6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7A432A-E0E4-EBC9-D5DB-40D107B260DD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CUDA(Compute Unified Device Architecture)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675D8D5-CA2C-78FF-E198-52CB0FCB1D53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3097E274-874B-9C3B-C695-42DECD96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42DD79-1CB9-0195-E001-86B54076AC89}"/>
              </a:ext>
            </a:extLst>
          </p:cNvPr>
          <p:cNvSpPr txBox="1"/>
          <p:nvPr/>
        </p:nvSpPr>
        <p:spPr>
          <a:xfrm>
            <a:off x="796412" y="1089447"/>
            <a:ext cx="577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1C4885"/>
                </a:solidFill>
                <a:cs typeface="+mn-ea"/>
                <a:sym typeface="+mn-lt"/>
              </a:rPr>
              <a:t>CUDA</a:t>
            </a:r>
            <a:r>
              <a:rPr lang="zh-CN" altLang="en-US" sz="2800" dirty="0">
                <a:solidFill>
                  <a:srgbClr val="1C4885"/>
                </a:solidFill>
                <a:cs typeface="+mn-ea"/>
                <a:sym typeface="+mn-lt"/>
              </a:rPr>
              <a:t>作为</a:t>
            </a:r>
            <a:r>
              <a:rPr lang="en-US" altLang="zh-CN" sz="2800" dirty="0">
                <a:solidFill>
                  <a:srgbClr val="1C4885"/>
                </a:solidFill>
                <a:cs typeface="+mn-ea"/>
                <a:sym typeface="+mn-lt"/>
              </a:rPr>
              <a:t>GPU</a:t>
            </a:r>
            <a:r>
              <a:rPr lang="zh-CN" altLang="en-US" sz="2800" dirty="0">
                <a:solidFill>
                  <a:srgbClr val="1C4885"/>
                </a:solidFill>
                <a:cs typeface="+mn-ea"/>
                <a:sym typeface="+mn-lt"/>
              </a:rPr>
              <a:t>资源调用的接口</a:t>
            </a:r>
            <a:endParaRPr lang="zh-CN" altLang="en-US" sz="2800" b="1" dirty="0">
              <a:solidFill>
                <a:srgbClr val="1C4885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C05AE3-49A0-D27B-B66A-BC4D6FC33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59" y="1710765"/>
            <a:ext cx="4855403" cy="4932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488EF53-8F1D-7E81-4980-510BC39EE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752" y="3506250"/>
            <a:ext cx="6537373" cy="2868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AB3E441-8435-A372-AD7F-845B8BC46E1A}"/>
              </a:ext>
            </a:extLst>
          </p:cNvPr>
          <p:cNvSpPr txBox="1"/>
          <p:nvPr/>
        </p:nvSpPr>
        <p:spPr>
          <a:xfrm>
            <a:off x="6572909" y="1860123"/>
            <a:ext cx="4346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如图，使用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语言，尝试打印出了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相关信息。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115412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1AD30-E8DD-5049-E511-DA54C9F86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74141C0-1578-0D0C-22E8-639297D3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13" y="1936296"/>
            <a:ext cx="8067675" cy="3638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FA0061-05B3-1B2D-F168-C77056369F86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CUDA(Compute Unified Device Architecture)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D93C04B-3FF0-22CA-F1D1-B782D81D55B8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FEE828BA-FB16-E342-0851-39180CFB4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83AAC7-8720-74ED-21D7-8A829545D57B}"/>
              </a:ext>
            </a:extLst>
          </p:cNvPr>
          <p:cNvSpPr txBox="1"/>
          <p:nvPr/>
        </p:nvSpPr>
        <p:spPr>
          <a:xfrm>
            <a:off x="761094" y="5917664"/>
            <a:ext cx="957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Global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声明该函数是在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上运行的内核函数，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row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分别记录了当前线程在整个网格中的行索引和列索引。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A711AA-358A-2415-0367-B026A4DE0303}"/>
              </a:ext>
            </a:extLst>
          </p:cNvPr>
          <p:cNvSpPr txBox="1"/>
          <p:nvPr/>
        </p:nvSpPr>
        <p:spPr>
          <a:xfrm>
            <a:off x="796413" y="1139877"/>
            <a:ext cx="7694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C4885"/>
                </a:solidFill>
                <a:cs typeface="+mn-ea"/>
                <a:sym typeface="+mn-lt"/>
              </a:rPr>
              <a:t>CUDA</a:t>
            </a:r>
            <a:r>
              <a:rPr lang="zh-CN" altLang="en-US" sz="3200" dirty="0">
                <a:solidFill>
                  <a:srgbClr val="1C4885"/>
                </a:solidFill>
                <a:cs typeface="+mn-ea"/>
                <a:sym typeface="+mn-lt"/>
              </a:rPr>
              <a:t>内核函数示意：</a:t>
            </a:r>
          </a:p>
        </p:txBody>
      </p:sp>
    </p:spTree>
    <p:extLst>
      <p:ext uri="{BB962C8B-B14F-4D97-AF65-F5344CB8AC3E}">
        <p14:creationId xmlns:p14="http://schemas.microsoft.com/office/powerpoint/2010/main" val="838295602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BA6B-52E1-8FD9-CF05-4C97B1DF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E19B7F-12DC-AA3A-642A-2806125674C1}"/>
              </a:ext>
            </a:extLst>
          </p:cNvPr>
          <p:cNvSpPr txBox="1"/>
          <p:nvPr/>
        </p:nvSpPr>
        <p:spPr>
          <a:xfrm>
            <a:off x="385083" y="138276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CUDA(Compute Unified Device Architecture)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6AD0367-8F52-389B-4B4F-05C90CD7E627}"/>
              </a:ext>
            </a:extLst>
          </p:cNvPr>
          <p:cNvCxnSpPr/>
          <p:nvPr/>
        </p:nvCxnSpPr>
        <p:spPr>
          <a:xfrm>
            <a:off x="304224" y="163289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F438F5F1-4FFE-459E-5C62-B5351208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F0FDF9-36F0-2976-6B32-C370CCE9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1" y="933450"/>
            <a:ext cx="6604058" cy="3893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62F7F50-0CF4-EFDD-F6C3-4C3ADE6D3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012" y="1521789"/>
            <a:ext cx="6457438" cy="5042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CB52C0-C168-EE47-6C65-9E153428751C}"/>
              </a:ext>
            </a:extLst>
          </p:cNvPr>
          <p:cNvSpPr txBox="1"/>
          <p:nvPr/>
        </p:nvSpPr>
        <p:spPr>
          <a:xfrm>
            <a:off x="134711" y="5272083"/>
            <a:ext cx="492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C4885"/>
                </a:solidFill>
                <a:cs typeface="+mn-ea"/>
                <a:sym typeface="+mn-lt"/>
              </a:rPr>
              <a:t>CUDA</a:t>
            </a:r>
            <a:r>
              <a:rPr lang="zh-CN" altLang="en-US" sz="3200" dirty="0">
                <a:solidFill>
                  <a:srgbClr val="1C4885"/>
                </a:solidFill>
                <a:cs typeface="+mn-ea"/>
                <a:sym typeface="+mn-lt"/>
              </a:rPr>
              <a:t>内核函数调用步骤：</a:t>
            </a:r>
          </a:p>
        </p:txBody>
      </p:sp>
    </p:spTree>
    <p:extLst>
      <p:ext uri="{BB962C8B-B14F-4D97-AF65-F5344CB8AC3E}">
        <p14:creationId xmlns:p14="http://schemas.microsoft.com/office/powerpoint/2010/main" val="2808758100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6BF66-154A-7074-D3AE-2DFE56502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A49471-9226-3E14-7B57-CEE001BFB0E4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CUDA(Compute Unified Device Architecture)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948E696-A49C-FBE2-5E45-8BAC1FFB6832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28C37DAF-1C2D-B928-1C9D-13C20B22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D5BAAD4-2CF5-A54F-ACD0-0C029668F4EA}"/>
              </a:ext>
            </a:extLst>
          </p:cNvPr>
          <p:cNvSpPr txBox="1"/>
          <p:nvPr/>
        </p:nvSpPr>
        <p:spPr>
          <a:xfrm>
            <a:off x="796413" y="1229713"/>
            <a:ext cx="17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C4885"/>
                </a:solidFill>
                <a:cs typeface="+mn-ea"/>
                <a:sym typeface="+mn-lt"/>
              </a:rPr>
              <a:t>运用实例：</a:t>
            </a:r>
            <a:endParaRPr lang="zh-CN" altLang="en-US" sz="2800" b="1" dirty="0">
              <a:solidFill>
                <a:srgbClr val="1C4885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43E6DA-0C6B-C4CA-7182-150EA322E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6" y="1752933"/>
            <a:ext cx="4252229" cy="410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59CE27-8232-0D59-E556-BB91E5285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066" y="1601054"/>
            <a:ext cx="6834534" cy="4412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5916217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CD5-FB60-8F41-8DC3-F91BF774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1E7FFA3-95BC-6DEB-A142-D32FD734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39" y="1856644"/>
            <a:ext cx="9243663" cy="2148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563351-D690-533E-841E-B955EF29726F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CUDA(Compute Unified Device Architecture)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FE4A326-BE44-6B1D-1F39-02B1B7E3DE7B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D0DB7623-E749-2725-2B74-4AA28242D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57B965-AD3A-9004-E7D9-49682FB4E546}"/>
              </a:ext>
            </a:extLst>
          </p:cNvPr>
          <p:cNvSpPr txBox="1"/>
          <p:nvPr/>
        </p:nvSpPr>
        <p:spPr>
          <a:xfrm>
            <a:off x="796413" y="1229713"/>
            <a:ext cx="17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C4885"/>
                </a:solidFill>
                <a:cs typeface="+mn-ea"/>
                <a:sym typeface="+mn-lt"/>
              </a:rPr>
              <a:t>运行结果：</a:t>
            </a:r>
            <a:endParaRPr lang="zh-CN" altLang="en-US" sz="2800" b="1" dirty="0">
              <a:solidFill>
                <a:srgbClr val="1C4885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55C934-DA03-5653-8C71-5F319564B363}"/>
              </a:ext>
            </a:extLst>
          </p:cNvPr>
          <p:cNvSpPr txBox="1"/>
          <p:nvPr/>
        </p:nvSpPr>
        <p:spPr>
          <a:xfrm>
            <a:off x="4475784" y="5055785"/>
            <a:ext cx="586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C4885"/>
                </a:solidFill>
                <a:latin typeface="+mj-ea"/>
                <a:ea typeface="+mj-ea"/>
                <a:cs typeface="+mn-ea"/>
                <a:sym typeface="+mn-lt"/>
              </a:rPr>
              <a:t>1000</a:t>
            </a:r>
            <a:r>
              <a:rPr lang="zh-CN" altLang="en-US" sz="3600" dirty="0">
                <a:solidFill>
                  <a:srgbClr val="1C4885"/>
                </a:solidFill>
                <a:latin typeface="+mj-ea"/>
                <a:ea typeface="+mj-ea"/>
                <a:cs typeface="+mn-ea"/>
                <a:sym typeface="+mn-lt"/>
              </a:rPr>
              <a:t>倍差距</a:t>
            </a:r>
            <a:endParaRPr lang="zh-CN" altLang="en-US" sz="3600" b="1" dirty="0">
              <a:solidFill>
                <a:srgbClr val="1C4885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4865645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67AE7-FD87-6F89-384D-A53132CA2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D59470-59D8-5EA8-0080-91AB02D2C679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329726-3B81-8359-5FC8-A84E022D45E5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3D87AA-22CE-6355-B1C6-418CF3744DAE}"/>
              </a:ext>
            </a:extLst>
          </p:cNvPr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5E5374-ABF1-A145-B95F-BB96DC660380}"/>
              </a:ext>
            </a:extLst>
          </p:cNvPr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2D93E55-2F0E-CD06-B707-C40E43EE9DB8}"/>
              </a:ext>
            </a:extLst>
          </p:cNvPr>
          <p:cNvSpPr/>
          <p:nvPr/>
        </p:nvSpPr>
        <p:spPr>
          <a:xfrm>
            <a:off x="403122" y="294968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BA255B3A-40E1-F289-6524-71B1F095D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75" y="880745"/>
            <a:ext cx="2645410" cy="110934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B70C18C-3B33-3BA2-0B2A-82C68F52A4B4}"/>
              </a:ext>
            </a:extLst>
          </p:cNvPr>
          <p:cNvGrpSpPr/>
          <p:nvPr/>
        </p:nvGrpSpPr>
        <p:grpSpPr>
          <a:xfrm>
            <a:off x="2689860" y="2700182"/>
            <a:ext cx="7908290" cy="1147919"/>
            <a:chOff x="2261235" y="2592070"/>
            <a:chExt cx="7908290" cy="114791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40900CF-D863-0A49-9D6A-0B51524556EC}"/>
                </a:ext>
              </a:extLst>
            </p:cNvPr>
            <p:cNvSpPr txBox="1"/>
            <p:nvPr/>
          </p:nvSpPr>
          <p:spPr>
            <a:xfrm>
              <a:off x="2261235" y="2592070"/>
              <a:ext cx="79082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AI</a:t>
              </a:r>
              <a:r>
                <a:rPr lang="zh-CN" altLang="en-US" sz="60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软件与库</a:t>
              </a:r>
              <a:endParaRPr lang="en-US" altLang="zh-CN" sz="60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2E986B7-6A1F-49F0-7831-C49ABC5F03A4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3698511"/>
              <a:ext cx="38862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AD293F5-EA75-857D-6411-5BC7D2E4B4C7}"/>
                </a:ext>
              </a:extLst>
            </p:cNvPr>
            <p:cNvSpPr/>
            <p:nvPr/>
          </p:nvSpPr>
          <p:spPr>
            <a:xfrm>
              <a:off x="2815220" y="2724341"/>
              <a:ext cx="1015893" cy="1015648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C42B722-4C1F-F4FC-57E1-1BDECE2C8767}"/>
              </a:ext>
            </a:extLst>
          </p:cNvPr>
          <p:cNvSpPr txBox="1"/>
          <p:nvPr/>
        </p:nvSpPr>
        <p:spPr>
          <a:xfrm>
            <a:off x="4341381" y="3938879"/>
            <a:ext cx="476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cuDNN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Thrust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tensorRT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6493928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07473-FE27-E905-7321-FA630B05B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147FB6-388A-A1C6-D63A-E9D50647616A}"/>
              </a:ext>
            </a:extLst>
          </p:cNvPr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4B0A7A-5BA5-FD8F-A62A-4F28A6BE3DF6}"/>
              </a:ext>
            </a:extLst>
          </p:cNvPr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2C64A1F-F3E6-CAE7-1F63-BA7BF2F56F96}"/>
              </a:ext>
            </a:extLst>
          </p:cNvPr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B4185A-5B96-FEF4-897E-F50D21D0CA8D}"/>
              </a:ext>
            </a:extLst>
          </p:cNvPr>
          <p:cNvSpPr txBox="1"/>
          <p:nvPr/>
        </p:nvSpPr>
        <p:spPr>
          <a:xfrm>
            <a:off x="775335" y="690474"/>
            <a:ext cx="5151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NVIDIA</a:t>
            </a:r>
            <a:r>
              <a:rPr lang="zh-CN" altLang="en-US" sz="54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简介</a:t>
            </a:r>
            <a:endParaRPr lang="en-US" altLang="zh-CN" sz="5400" b="1" dirty="0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4FD607-DC58-002A-CB59-0014A5373F14}"/>
              </a:ext>
            </a:extLst>
          </p:cNvPr>
          <p:cNvSpPr txBox="1"/>
          <p:nvPr/>
        </p:nvSpPr>
        <p:spPr>
          <a:xfrm>
            <a:off x="6721070" y="2344538"/>
            <a:ext cx="4819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A1A1A"/>
                </a:solidFill>
                <a:latin typeface="+mn-ea"/>
              </a:rPr>
              <a:t>关于 </a:t>
            </a:r>
            <a:r>
              <a:rPr lang="en-US" altLang="zh-CN" sz="2000" dirty="0">
                <a:solidFill>
                  <a:srgbClr val="1A1A1A"/>
                </a:solidFill>
                <a:latin typeface="+mn-ea"/>
              </a:rPr>
              <a:t>NVIDIA</a:t>
            </a:r>
            <a:br>
              <a:rPr lang="zh-CN" altLang="en-US" sz="2000" dirty="0">
                <a:solidFill>
                  <a:srgbClr val="1A1A1A"/>
                </a:solidFill>
                <a:latin typeface="+mn-ea"/>
              </a:rPr>
            </a:br>
            <a:r>
              <a:rPr lang="zh-CN" altLang="en-US" sz="2000" dirty="0">
                <a:solidFill>
                  <a:srgbClr val="1A1A1A"/>
                </a:solidFill>
                <a:latin typeface="+mn-ea"/>
              </a:rPr>
              <a:t>自 </a:t>
            </a:r>
            <a:r>
              <a:rPr lang="en-US" altLang="zh-CN" sz="2000" dirty="0">
                <a:solidFill>
                  <a:srgbClr val="1A1A1A"/>
                </a:solidFill>
                <a:latin typeface="+mn-ea"/>
              </a:rPr>
              <a:t>1993 </a:t>
            </a:r>
            <a:r>
              <a:rPr lang="zh-CN" altLang="en-US" sz="2000" dirty="0">
                <a:solidFill>
                  <a:srgbClr val="1A1A1A"/>
                </a:solidFill>
                <a:latin typeface="+mn-ea"/>
              </a:rPr>
              <a:t>年成立以来，</a:t>
            </a:r>
            <a:r>
              <a:rPr lang="en-US" altLang="zh-CN" sz="2000" dirty="0">
                <a:solidFill>
                  <a:srgbClr val="1A1A1A"/>
                </a:solidFill>
                <a:latin typeface="+mn-ea"/>
              </a:rPr>
              <a:t>NVIDIA</a:t>
            </a:r>
            <a:r>
              <a:rPr lang="zh-CN" altLang="en-US" sz="2000" b="0" dirty="0">
                <a:solidFill>
                  <a:srgbClr val="1A1A1A"/>
                </a:solidFill>
                <a:effectLst/>
                <a:latin typeface="+mn-ea"/>
              </a:rPr>
              <a:t>一直是加速计算领域的先驱。该公司于 </a:t>
            </a:r>
            <a:r>
              <a:rPr lang="en-US" altLang="zh-CN" sz="2000" b="0" dirty="0">
                <a:solidFill>
                  <a:srgbClr val="1A1A1A"/>
                </a:solidFill>
                <a:effectLst/>
                <a:latin typeface="+mn-ea"/>
              </a:rPr>
              <a:t>1999 </a:t>
            </a:r>
            <a:r>
              <a:rPr lang="zh-CN" altLang="en-US" sz="2000" b="0" dirty="0">
                <a:solidFill>
                  <a:srgbClr val="1A1A1A"/>
                </a:solidFill>
                <a:effectLst/>
                <a:latin typeface="+mn-ea"/>
              </a:rPr>
              <a:t>年发明了 </a:t>
            </a:r>
            <a:r>
              <a:rPr lang="en-US" altLang="zh-CN" sz="2000" b="0" dirty="0">
                <a:solidFill>
                  <a:srgbClr val="1A1A1A"/>
                </a:solidFill>
                <a:effectLst/>
                <a:latin typeface="+mn-ea"/>
              </a:rPr>
              <a:t>GPU</a:t>
            </a:r>
            <a:r>
              <a:rPr lang="zh-CN" altLang="en-US" sz="2000" b="0" dirty="0">
                <a:solidFill>
                  <a:srgbClr val="1A1A1A"/>
                </a:solidFill>
                <a:effectLst/>
                <a:latin typeface="+mn-ea"/>
              </a:rPr>
              <a:t>，引发了 </a:t>
            </a:r>
            <a:r>
              <a:rPr lang="en-US" altLang="zh-CN" sz="2000" b="0" dirty="0">
                <a:solidFill>
                  <a:srgbClr val="1A1A1A"/>
                </a:solidFill>
                <a:effectLst/>
                <a:latin typeface="+mn-ea"/>
              </a:rPr>
              <a:t>PC </a:t>
            </a:r>
            <a:r>
              <a:rPr lang="zh-CN" altLang="en-US" sz="2000" b="0" dirty="0">
                <a:solidFill>
                  <a:srgbClr val="1A1A1A"/>
                </a:solidFill>
                <a:effectLst/>
                <a:latin typeface="+mn-ea"/>
              </a:rPr>
              <a:t>游戏市场的增长，重新定义了计算机图形学，点燃了现代人工智能时代，并推动了各个市场的工业数字化。</a:t>
            </a:r>
            <a:r>
              <a:rPr lang="en-US" altLang="zh-CN" sz="2000" b="0" dirty="0">
                <a:solidFill>
                  <a:srgbClr val="1A1A1A"/>
                </a:solidFill>
                <a:effectLst/>
                <a:latin typeface="+mn-ea"/>
              </a:rPr>
              <a:t>NVIDIA </a:t>
            </a:r>
            <a:r>
              <a:rPr lang="zh-CN" altLang="en-US" sz="2000" b="0" dirty="0">
                <a:solidFill>
                  <a:srgbClr val="1A1A1A"/>
                </a:solidFill>
                <a:effectLst/>
                <a:latin typeface="+mn-ea"/>
              </a:rPr>
              <a:t>现在是一家全栈计算基础设施公司，其数据中心规模的产品正在重塑行业。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4C0568-6819-21CF-AD93-4FFD338170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73" r="15384"/>
          <a:stretch/>
        </p:blipFill>
        <p:spPr>
          <a:xfrm>
            <a:off x="775335" y="1860994"/>
            <a:ext cx="5573522" cy="36530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991085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DACF3-2B53-8F53-6A7F-E894920AA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0EB264-014E-0770-1F0A-E83C3D0C625C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cuDNN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(CUDA Deep Neural Network Library)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3AF33D-7B57-870A-55A7-8C2216E64272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7982977-B967-78C8-E1D7-64D07115850A}"/>
              </a:ext>
            </a:extLst>
          </p:cNvPr>
          <p:cNvSpPr txBox="1"/>
          <p:nvPr/>
        </p:nvSpPr>
        <p:spPr>
          <a:xfrm>
            <a:off x="6695483" y="1556747"/>
            <a:ext cx="50424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cuDNN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即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NVIDIA CUDA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深度神经网络库。是一个用于深度神经网络的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加速库，包含了为神经网络中常见的计算任务提供高度优化的实现。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如卷积操作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(convolution)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，池化操作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(pooling)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，归一化操作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(normalization)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，前向传播，反向传播中均有算法优化，提供常见的激活函数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ReLU,Sigmoid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Tanh)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，实现快速傅里叶变换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(FFT)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等。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02E8CED9-F9D1-6382-5EE6-C3B49C20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54D337-7055-297A-2BC3-3ACE0949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63" y="1376544"/>
            <a:ext cx="5641059" cy="45153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3761025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C03D1-3332-4B64-D372-950E6C06B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EB21244-DD89-10D2-1010-07D5F37D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13" y="1179606"/>
            <a:ext cx="8416412" cy="3529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D10DDDD-0806-310D-AC65-B22C9B2DFBB1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cuDNN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(CUDA Deep Neural Network Library)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50ABF5-8D09-624D-53EE-16C662F8B2C4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974AEE8-9442-D26D-BE7E-2A0DF1D0F200}"/>
              </a:ext>
            </a:extLst>
          </p:cNvPr>
          <p:cNvSpPr txBox="1"/>
          <p:nvPr/>
        </p:nvSpPr>
        <p:spPr>
          <a:xfrm>
            <a:off x="796413" y="5048203"/>
            <a:ext cx="10420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为了便于理解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在深度神经网络中的加速效果，亲自编写了一个实例，来比较使用和不使用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加速库的情况下，相同卷积操作的效率差异。这个实例中简单定义了一个卷积神经网络，每次只对通道数为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的输入张量进行简单的卷积操作，输出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个通道的卷积层。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CD016A1C-EAFF-DCE4-9782-952713EE6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263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A4482-F83B-EC28-9A82-69E58E0B8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C04F40-4E82-7B7C-B958-92DAA636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72" y="1163735"/>
            <a:ext cx="8076228" cy="3555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662613-0888-3A9F-1CFF-FE57E8F8F343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cuDNN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(CUDA Deep Neural Network Library)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D5536EC-ED8D-005B-5465-B465121A7870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110465D-B423-CC64-0B10-3C9A780F71E6}"/>
              </a:ext>
            </a:extLst>
          </p:cNvPr>
          <p:cNvSpPr txBox="1"/>
          <p:nvPr/>
        </p:nvSpPr>
        <p:spPr>
          <a:xfrm>
            <a:off x="796413" y="4924378"/>
            <a:ext cx="10420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接着创建了输入张量，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个样本，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个通道，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1024*1024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大小。创建刚才自定义的卷积神经网络模型。先对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进行了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次卷积操作，该操作是为了避免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在初始化时出现性能异常，排除无关变量。然后在启用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的情况下，开始计时，进行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次的卷积操作，最后输出运行耗时。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D926F228-0404-3281-506B-075B66785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3936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3F01-627A-5B94-884C-60122EEE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10897B-2527-A653-0BE2-58DB4C4A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3" y="1171552"/>
            <a:ext cx="8601852" cy="2705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A2BAC3-C982-7B49-8997-BDA33D818592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cuDNN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(CUDA Deep Neural Network Library)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3D00FFF-832E-7F22-7964-A6645D7C7BF5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F20095D-5BE0-9F94-F84A-308B54A96CAC}"/>
              </a:ext>
            </a:extLst>
          </p:cNvPr>
          <p:cNvSpPr txBox="1"/>
          <p:nvPr/>
        </p:nvSpPr>
        <p:spPr>
          <a:xfrm>
            <a:off x="709613" y="3969707"/>
            <a:ext cx="10420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接着在禁用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的情况下，再次测试进行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次卷积操作的耗时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0938B297-9B3C-FA56-243D-61B275985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503338-00EE-2FC6-67F9-85056F632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75" y="4582226"/>
            <a:ext cx="11525757" cy="1234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80F942-2757-5FF3-9A75-A8848170A661}"/>
              </a:ext>
            </a:extLst>
          </p:cNvPr>
          <p:cNvSpPr txBox="1"/>
          <p:nvPr/>
        </p:nvSpPr>
        <p:spPr>
          <a:xfrm>
            <a:off x="385763" y="6121974"/>
            <a:ext cx="10420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cuDNN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对于深度神经网络中的操作有显著的加速效果。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34246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BD74F-1056-5174-A185-703E9E06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214571-BD1A-63E9-3135-72A560AD8923}"/>
              </a:ext>
            </a:extLst>
          </p:cNvPr>
          <p:cNvSpPr txBox="1"/>
          <p:nvPr/>
        </p:nvSpPr>
        <p:spPr>
          <a:xfrm>
            <a:off x="384660" y="15584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Thrust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5494063-B2B2-9BD0-4A7E-AD53D4A345A2}"/>
              </a:ext>
            </a:extLst>
          </p:cNvPr>
          <p:cNvCxnSpPr/>
          <p:nvPr/>
        </p:nvCxnSpPr>
        <p:spPr>
          <a:xfrm>
            <a:off x="303801" y="18085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95ED7F6E-8085-21B4-80BF-9A5D5812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F00E5D-D5D1-E75A-525B-1A7FF69D9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47" y="933450"/>
            <a:ext cx="8151413" cy="3690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3F0957-72F0-90A6-3143-959F3AB64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02" y="4755072"/>
            <a:ext cx="8151414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565A4AE-AD86-DAF5-3124-4A9CB2240B26}"/>
              </a:ext>
            </a:extLst>
          </p:cNvPr>
          <p:cNvSpPr txBox="1"/>
          <p:nvPr/>
        </p:nvSpPr>
        <p:spPr>
          <a:xfrm>
            <a:off x="8645216" y="1590675"/>
            <a:ext cx="32165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Thrust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库是英伟达提供的一个高性能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C++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库，专为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计算提供高效的算法和数据结构。基于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构建，使得开发人员能用类似于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的语法来加速计算。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host_vector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device_vector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容器用来存储数据，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host_vector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存储在主机内存中，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device_vector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存储在设备内存中，如图程序实现了在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上对两个向量进行相加。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Thrust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库相当于对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编程模型中的语法进行了封装，添加了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C++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中的部分语法特性。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1046674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902A4-23AF-43BA-2E90-C04844D0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B1870E-4694-015A-354A-B2B743B48726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tensorRT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(NVIDIA tensor Runtime)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2B06312-675C-9E73-0306-9E9CB4D1537A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D4F4929C-6C2D-EF65-814A-3B2B99ECA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7D806A-378E-E2F4-87CB-D352DCB2021E}"/>
              </a:ext>
            </a:extLst>
          </p:cNvPr>
          <p:cNvSpPr txBox="1"/>
          <p:nvPr/>
        </p:nvSpPr>
        <p:spPr>
          <a:xfrm>
            <a:off x="7946572" y="2334839"/>
            <a:ext cx="36187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tensorRT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是由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NVIDIA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开发的高性能深度学习推理库，用于加速神经网络推理过程。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通过优化模型结构、精度校准、内存管理和高效利用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CPU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计算资源来提升推理速度，同时减少延迟和能耗。例如对于语言大模型，能加快整个文本的生成速度。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FF67BA-3B45-C4F0-E862-13C0D512B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063" y="1513612"/>
            <a:ext cx="5721251" cy="2489496"/>
          </a:xfrm>
          <a:prstGeom prst="round2DiagRect">
            <a:avLst>
              <a:gd name="adj1" fmla="val 16667"/>
              <a:gd name="adj2" fmla="val 121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211FAE-7449-6AA7-DFA1-E2064C066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93" y="4274131"/>
            <a:ext cx="6202496" cy="2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75704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A806C-26CF-E37F-7B86-A576FB1A6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C1C4E2B-F04E-2B4F-DBCB-D7CA76C944D7}"/>
              </a:ext>
            </a:extLst>
          </p:cNvPr>
          <p:cNvSpPr txBox="1"/>
          <p:nvPr/>
        </p:nvSpPr>
        <p:spPr>
          <a:xfrm>
            <a:off x="877272" y="432190"/>
            <a:ext cx="9190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tensorRT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(NVIDIA tensor Runtime)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8E8BEF7-5192-A717-5044-CBD532FCEDD7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EE8A5A1A-68D5-D157-8F14-981467D6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00CB1C-EF9F-37DB-B935-7A3AE50C3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270" y="4090704"/>
            <a:ext cx="3877945" cy="23351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82FF8C5-1981-E0FF-2570-4FF714B5A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669" y="1280961"/>
            <a:ext cx="4106546" cy="21480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65D334-442A-A059-F617-3FA51455C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56" y="2718346"/>
            <a:ext cx="6342742" cy="20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5947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8C45E-F978-BA9B-C1E7-6D4983D0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892D47E-0A81-3327-D6F8-134631C09365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058310-FCE5-F5AE-4399-324BC5FB0909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F11CE9-1503-D08D-ED21-BC81270B4E3C}"/>
              </a:ext>
            </a:extLst>
          </p:cNvPr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172A4E-0871-BD4E-6311-6C9B3C7C7B12}"/>
              </a:ext>
            </a:extLst>
          </p:cNvPr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831AF15-CAF0-0BBB-C44F-56918E8D6079}"/>
              </a:ext>
            </a:extLst>
          </p:cNvPr>
          <p:cNvSpPr/>
          <p:nvPr/>
        </p:nvSpPr>
        <p:spPr>
          <a:xfrm>
            <a:off x="403122" y="294968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6B3C802D-1451-A9C8-F6E2-19537354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75" y="880745"/>
            <a:ext cx="2645410" cy="110934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EF3AB52-4770-76E5-9880-31F0CE9BFEFB}"/>
              </a:ext>
            </a:extLst>
          </p:cNvPr>
          <p:cNvGrpSpPr/>
          <p:nvPr/>
        </p:nvGrpSpPr>
        <p:grpSpPr>
          <a:xfrm>
            <a:off x="2325723" y="2565493"/>
            <a:ext cx="7952570" cy="1047417"/>
            <a:chOff x="2354298" y="2619340"/>
            <a:chExt cx="7952570" cy="104741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67D3F87-F3C5-A2EE-B2E9-7AAE372236AB}"/>
                </a:ext>
              </a:extLst>
            </p:cNvPr>
            <p:cNvSpPr txBox="1"/>
            <p:nvPr/>
          </p:nvSpPr>
          <p:spPr>
            <a:xfrm>
              <a:off x="2398578" y="2619340"/>
              <a:ext cx="79082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AI</a:t>
              </a:r>
              <a:r>
                <a:rPr lang="zh-CN" altLang="en-US" sz="60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应用与服务</a:t>
              </a:r>
              <a:endParaRPr lang="en-US" altLang="zh-CN" sz="60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EC225D7-AA1E-800B-1A61-3B1D5845B3F6}"/>
                </a:ext>
              </a:extLst>
            </p:cNvPr>
            <p:cNvCxnSpPr>
              <a:cxnSpLocks/>
            </p:cNvCxnSpPr>
            <p:nvPr/>
          </p:nvCxnSpPr>
          <p:spPr>
            <a:xfrm>
              <a:off x="4012746" y="3666757"/>
              <a:ext cx="457200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A11B97B-6EA5-8485-3EF4-3E1C3DDB7EF2}"/>
                </a:ext>
              </a:extLst>
            </p:cNvPr>
            <p:cNvSpPr/>
            <p:nvPr/>
          </p:nvSpPr>
          <p:spPr>
            <a:xfrm>
              <a:off x="2354298" y="2651109"/>
              <a:ext cx="1015893" cy="1015648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249CB4E-15CE-3942-6D4F-22D86B6657DF}"/>
              </a:ext>
            </a:extLst>
          </p:cNvPr>
          <p:cNvSpPr txBox="1"/>
          <p:nvPr/>
        </p:nvSpPr>
        <p:spPr>
          <a:xfrm>
            <a:off x="2141854" y="3762396"/>
            <a:ext cx="790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AI Enterprise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DGX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Triton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NeMo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Issac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Riva …</a:t>
            </a:r>
          </a:p>
        </p:txBody>
      </p:sp>
    </p:spTree>
    <p:extLst>
      <p:ext uri="{BB962C8B-B14F-4D97-AF65-F5344CB8AC3E}">
        <p14:creationId xmlns:p14="http://schemas.microsoft.com/office/powerpoint/2010/main" val="1102628717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648" y="409927"/>
            <a:ext cx="363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应用与服务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796413" y="457203"/>
            <a:ext cx="0" cy="476247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AC8A2EE-546C-5F7D-DA27-AD601F07A92B}"/>
              </a:ext>
            </a:extLst>
          </p:cNvPr>
          <p:cNvSpPr/>
          <p:nvPr/>
        </p:nvSpPr>
        <p:spPr>
          <a:xfrm>
            <a:off x="482600" y="1306285"/>
            <a:ext cx="3543301" cy="19145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NVIDIA AI Enterprise:</a:t>
            </a:r>
          </a:p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    专为企业设计的端到端的云原生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和数据分析软件平台。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    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企业使用该平台进行数据加速处理；使用该平台的预训练模型，简化模型开发和部署流程；借助平台软件库，提升模型性能，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E5CD44-2035-D2C0-DD35-EAFB9DFD3B4E}"/>
              </a:ext>
            </a:extLst>
          </p:cNvPr>
          <p:cNvSpPr/>
          <p:nvPr/>
        </p:nvSpPr>
        <p:spPr>
          <a:xfrm>
            <a:off x="1916110" y="3927666"/>
            <a:ext cx="3848101" cy="210018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DGX</a:t>
            </a:r>
            <a:r>
              <a:rPr lang="zh-CN" altLang="en-US" sz="1600" b="1" dirty="0">
                <a:solidFill>
                  <a:schemeClr val="tx1"/>
                </a:solidFill>
                <a:cs typeface="+mn-ea"/>
                <a:sym typeface="+mn-lt"/>
              </a:rPr>
              <a:t>系统</a:t>
            </a:r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(Deep Learning GPU Training System)</a:t>
            </a:r>
            <a:r>
              <a:rPr lang="zh-CN" altLang="en-US" sz="1600" b="1" dirty="0">
                <a:solidFill>
                  <a:schemeClr val="tx1"/>
                </a:solidFill>
                <a:cs typeface="+mn-ea"/>
                <a:sym typeface="+mn-lt"/>
              </a:rPr>
              <a:t>：</a:t>
            </a:r>
            <a:endParaRPr lang="en-US" altLang="zh-CN" sz="1600" b="1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专为满足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独特需求打造的高性能计算平台。集成了存储、计算和网络功能，为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工作负载提供了端到端的解决方案。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DGX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系统广泛应用于各种需要高性能计算的深度学习场景，如图像识别、语音识别、自然语言处理等。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EBECB4-E021-D8DD-6BDC-779DB9AC4FAF}"/>
              </a:ext>
            </a:extLst>
          </p:cNvPr>
          <p:cNvSpPr/>
          <p:nvPr/>
        </p:nvSpPr>
        <p:spPr>
          <a:xfrm>
            <a:off x="6427790" y="5095875"/>
            <a:ext cx="4876800" cy="14681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Triton:</a:t>
            </a:r>
          </a:p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一个基于英伟达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GPU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的服务器端推理引擎，用于部署机器学习模型进行实时预测。开发者可以将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Triton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推理服务集成到已训练好的模型，模型使用云端的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GPU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资源加速推理。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6CE9983-9572-53D4-EE5E-A7F8AF5A4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02" y="809604"/>
            <a:ext cx="4425723" cy="34575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9D0BC-C944-FFA4-9477-C7DF07772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8A755E3-20F1-77C6-8897-331E1131BBCE}"/>
              </a:ext>
            </a:extLst>
          </p:cNvPr>
          <p:cNvSpPr txBox="1"/>
          <p:nvPr/>
        </p:nvSpPr>
        <p:spPr>
          <a:xfrm>
            <a:off x="904648" y="409927"/>
            <a:ext cx="363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应用与服务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8B73D8D-2BA9-E1A3-DD53-BD19D162610D}"/>
              </a:ext>
            </a:extLst>
          </p:cNvPr>
          <p:cNvCxnSpPr>
            <a:cxnSpLocks/>
          </p:cNvCxnSpPr>
          <p:nvPr/>
        </p:nvCxnSpPr>
        <p:spPr>
          <a:xfrm>
            <a:off x="796413" y="457203"/>
            <a:ext cx="0" cy="476247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7682706F-7153-CBDC-8481-140606CF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1BA332B-3EFF-CBAB-1297-DB02505E0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4" y="809604"/>
            <a:ext cx="3543301" cy="27682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7C550E-BCE3-1520-0E1A-C2D9C59FB978}"/>
              </a:ext>
            </a:extLst>
          </p:cNvPr>
          <p:cNvSpPr/>
          <p:nvPr/>
        </p:nvSpPr>
        <p:spPr>
          <a:xfrm>
            <a:off x="613228" y="1104184"/>
            <a:ext cx="3543301" cy="21492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tx1"/>
                </a:solidFill>
                <a:cs typeface="+mn-ea"/>
                <a:sym typeface="+mn-lt"/>
              </a:rPr>
              <a:t>对话式</a:t>
            </a:r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AI – </a:t>
            </a:r>
            <a:r>
              <a:rPr lang="en-US" altLang="zh-CN" sz="1600" b="1" dirty="0" err="1">
                <a:solidFill>
                  <a:schemeClr val="tx1"/>
                </a:solidFill>
                <a:cs typeface="+mn-ea"/>
                <a:sym typeface="+mn-lt"/>
              </a:rPr>
              <a:t>NeMo</a:t>
            </a:r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:</a:t>
            </a:r>
          </a:p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一个开源的深度学习框架，用于构建、训练和部署用于自动语音识别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(ASR)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、自然语言处理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(NLP)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，语音合成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(TTS)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的应用程序。旨在简化这些任务的实现过程。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C435B8-4952-98E8-79B8-884287A0606B}"/>
              </a:ext>
            </a:extLst>
          </p:cNvPr>
          <p:cNvSpPr/>
          <p:nvPr/>
        </p:nvSpPr>
        <p:spPr>
          <a:xfrm>
            <a:off x="1747043" y="3746047"/>
            <a:ext cx="3543301" cy="21492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tx1"/>
                </a:solidFill>
                <a:cs typeface="+mn-ea"/>
                <a:sym typeface="+mn-lt"/>
              </a:rPr>
              <a:t>机器人 </a:t>
            </a:r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- Issac:</a:t>
            </a:r>
          </a:p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一个全面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机器人开发平台。该平台包括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NVIDIA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的加速库、应用框架和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模型，旨在加速自主移动机器人，机械手、机械臂等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机器人的开发。应用场景包括工业自动化、物流和仓储等领域。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D7A4D9-FF69-4A85-EC55-22FE8CA1B9D2}"/>
              </a:ext>
            </a:extLst>
          </p:cNvPr>
          <p:cNvSpPr/>
          <p:nvPr/>
        </p:nvSpPr>
        <p:spPr>
          <a:xfrm>
            <a:off x="6592659" y="4017585"/>
            <a:ext cx="3543301" cy="21492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tx1"/>
                </a:solidFill>
                <a:cs typeface="+mn-ea"/>
                <a:sym typeface="+mn-lt"/>
              </a:rPr>
              <a:t>语音</a:t>
            </a:r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AI – Riva:</a:t>
            </a:r>
          </a:p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一款端到端的对话式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应用框架，旨在帮助开发者构建高度交互式的语音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应用程序。应用场景包括虚拟助手、客户服务、实时翻译和内容审核等。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9851632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8282" y="1533116"/>
            <a:ext cx="2325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1C4885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8283" y="1152768"/>
            <a:ext cx="232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1C4885"/>
                </a:solidFill>
                <a:cs typeface="+mn-ea"/>
                <a:sym typeface="+mn-lt"/>
              </a:rPr>
              <a:t>CONTENT</a:t>
            </a:r>
            <a:endParaRPr lang="zh-CN" altLang="en-US" sz="2000" dirty="0">
              <a:solidFill>
                <a:srgbClr val="1C4885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08283" y="3112512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72779" y="3198166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C4885"/>
                </a:solidFill>
                <a:cs typeface="+mn-ea"/>
                <a:sym typeface="+mn-lt"/>
              </a:rPr>
              <a:t>底层硬件</a:t>
            </a:r>
          </a:p>
        </p:txBody>
      </p:sp>
      <p:sp>
        <p:nvSpPr>
          <p:cNvPr id="12" name="椭圆 11"/>
          <p:cNvSpPr/>
          <p:nvPr/>
        </p:nvSpPr>
        <p:spPr>
          <a:xfrm>
            <a:off x="6495346" y="3112512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59842" y="3189536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C4885"/>
                </a:solidFill>
                <a:cs typeface="+mn-ea"/>
                <a:sym typeface="+mn-lt"/>
              </a:rPr>
              <a:t>硬件驱动与</a:t>
            </a:r>
            <a:r>
              <a:rPr lang="en-US" altLang="zh-CN" sz="2400" dirty="0">
                <a:solidFill>
                  <a:srgbClr val="1C4885"/>
                </a:solidFill>
                <a:cs typeface="+mn-ea"/>
                <a:sym typeface="+mn-lt"/>
              </a:rPr>
              <a:t>API</a:t>
            </a:r>
            <a:endParaRPr lang="zh-CN" altLang="en-US" sz="2400" dirty="0">
              <a:solidFill>
                <a:srgbClr val="1C4885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908283" y="4355250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2779" y="4446304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C4885"/>
                </a:solidFill>
                <a:cs typeface="+mn-ea"/>
                <a:sym typeface="+mn-lt"/>
              </a:rPr>
              <a:t>AI</a:t>
            </a:r>
            <a:r>
              <a:rPr lang="zh-CN" altLang="en-US" sz="2400" dirty="0">
                <a:solidFill>
                  <a:srgbClr val="1C4885"/>
                </a:solidFill>
                <a:cs typeface="+mn-ea"/>
                <a:sym typeface="+mn-lt"/>
              </a:rPr>
              <a:t>软件和库</a:t>
            </a:r>
          </a:p>
        </p:txBody>
      </p:sp>
      <p:sp>
        <p:nvSpPr>
          <p:cNvPr id="18" name="椭圆 17"/>
          <p:cNvSpPr/>
          <p:nvPr/>
        </p:nvSpPr>
        <p:spPr>
          <a:xfrm>
            <a:off x="6495346" y="4355250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59842" y="4446304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C4885"/>
                </a:solidFill>
                <a:cs typeface="+mn-ea"/>
                <a:sym typeface="+mn-lt"/>
              </a:rPr>
              <a:t>AI</a:t>
            </a:r>
            <a:r>
              <a:rPr lang="zh-CN" altLang="en-US" sz="2400" dirty="0">
                <a:solidFill>
                  <a:srgbClr val="1C4885"/>
                </a:solidFill>
                <a:cs typeface="+mn-ea"/>
                <a:sym typeface="+mn-lt"/>
              </a:rPr>
              <a:t>应用与服务</a:t>
            </a:r>
          </a:p>
        </p:txBody>
      </p:sp>
    </p:spTree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10CA-AD2F-623B-D01A-A15C8C045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D0CC439-C01A-9003-3429-740CE719392F}"/>
              </a:ext>
            </a:extLst>
          </p:cNvPr>
          <p:cNvCxnSpPr>
            <a:cxnSpLocks/>
          </p:cNvCxnSpPr>
          <p:nvPr/>
        </p:nvCxnSpPr>
        <p:spPr>
          <a:xfrm>
            <a:off x="796413" y="457203"/>
            <a:ext cx="0" cy="630911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1847EE-FD59-E068-763E-9EFEB3BF41F8}"/>
              </a:ext>
            </a:extLst>
          </p:cNvPr>
          <p:cNvGrpSpPr/>
          <p:nvPr/>
        </p:nvGrpSpPr>
        <p:grpSpPr>
          <a:xfrm>
            <a:off x="5910945" y="2032623"/>
            <a:ext cx="5950855" cy="3731381"/>
            <a:chOff x="4827814" y="1643003"/>
            <a:chExt cx="6642100" cy="421897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F8C97B3-C0DD-2E61-109F-7A177B84F6B6}"/>
                </a:ext>
              </a:extLst>
            </p:cNvPr>
            <p:cNvGrpSpPr/>
            <p:nvPr/>
          </p:nvGrpSpPr>
          <p:grpSpPr>
            <a:xfrm>
              <a:off x="4827814" y="1643003"/>
              <a:ext cx="6448481" cy="4077441"/>
              <a:chOff x="6177683" y="1666134"/>
              <a:chExt cx="1362525" cy="988578"/>
            </a:xfrm>
            <a:solidFill>
              <a:srgbClr val="1C4885"/>
            </a:solidFill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3F6B870-B0A9-A833-686D-93A5FCDFAEC3}"/>
                  </a:ext>
                </a:extLst>
              </p:cNvPr>
              <p:cNvSpPr/>
              <p:nvPr/>
            </p:nvSpPr>
            <p:spPr>
              <a:xfrm rot="5400000">
                <a:off x="5743333" y="2100484"/>
                <a:ext cx="988578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7D10FC5-61BC-7264-8401-84960CF4DE77}"/>
                  </a:ext>
                </a:extLst>
              </p:cNvPr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38BA1D5-DB67-13B4-AB5C-D1171CA76625}"/>
                </a:ext>
              </a:extLst>
            </p:cNvPr>
            <p:cNvSpPr/>
            <p:nvPr/>
          </p:nvSpPr>
          <p:spPr>
            <a:xfrm>
              <a:off x="4931225" y="1746676"/>
              <a:ext cx="6538689" cy="4115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       英伟达在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AI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和高性能计算领域，提供了一整套从硬件到软件，从开发到应用的全栈式服务，构建了一个完整的生态体系。这样的企业巨头，由于其全方位的布局和深厚的技术积累，使得其他竞争者难以在单一领域将其击败。单独从硬件或软件层面追赶，往往难以撼动其市场地位。国内部分企业也意识到了这点，正在逐步构建属于自己的软硬件生态系统，致力于打破长期存在的技术壁垒。只有在全栈式服务上都建立起自己的优势，才能，实现技术自主和产业升级。这正是我们需要努力的方向。</a:t>
              </a:r>
              <a:endParaRPr lang="zh-CN" altLang="en-US" dirty="0"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076F27A1-232A-981F-B42E-A7DE3F33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7CDE39-5A67-488E-F7DC-29FD8463BFEA}"/>
              </a:ext>
            </a:extLst>
          </p:cNvPr>
          <p:cNvSpPr txBox="1"/>
          <p:nvPr/>
        </p:nvSpPr>
        <p:spPr>
          <a:xfrm>
            <a:off x="796414" y="441783"/>
            <a:ext cx="129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总结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3D3225-08F3-8303-1D15-E3D7360E5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899724"/>
            <a:ext cx="5363381" cy="37313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15721452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8927" y="2399421"/>
            <a:ext cx="67541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THANKS!</a:t>
            </a:r>
            <a:endParaRPr lang="zh-CN" altLang="en-US" sz="8800" b="1" dirty="0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3701384" y="3845971"/>
            <a:ext cx="479491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6FCD52C-0669-32EE-F334-C24672F4B510}"/>
              </a:ext>
            </a:extLst>
          </p:cNvPr>
          <p:cNvSpPr txBox="1"/>
          <p:nvPr/>
        </p:nvSpPr>
        <p:spPr>
          <a:xfrm>
            <a:off x="5235659" y="4296074"/>
            <a:ext cx="17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22121630</a:t>
            </a:r>
          </a:p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汪江豪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648" y="409927"/>
            <a:ext cx="458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英伟达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软件堆栈全景分析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04880" y="409927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551058" y="4512375"/>
            <a:ext cx="2135052" cy="106389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最底层，提供执行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计算所需的物理硬件，包括各种型号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，专用于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计算的超级芯片等。</a:t>
            </a:r>
          </a:p>
        </p:txBody>
      </p:sp>
      <p:sp>
        <p:nvSpPr>
          <p:cNvPr id="9" name="矩形 8"/>
          <p:cNvSpPr/>
          <p:nvPr/>
        </p:nvSpPr>
        <p:spPr>
          <a:xfrm>
            <a:off x="7551058" y="1920970"/>
            <a:ext cx="2135052" cy="10519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包含了各种用于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开发的软件和库，提供底层算法、数据结构和函数实现，使得开发者更高效地构建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模型。</a:t>
            </a:r>
          </a:p>
        </p:txBody>
      </p:sp>
      <p:sp>
        <p:nvSpPr>
          <p:cNvPr id="10" name="矩形 9"/>
          <p:cNvSpPr/>
          <p:nvPr/>
        </p:nvSpPr>
        <p:spPr>
          <a:xfrm>
            <a:off x="2497908" y="4733959"/>
            <a:ext cx="2135052" cy="1052286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英伟达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软件堆栈的基础，提供了与硬件交互的接口和驱动，如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CUDA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编程模型等。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497908" y="2102035"/>
            <a:ext cx="2135052" cy="103184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为用户提供高级别、易于使用的平台或计算资源，以便能够轻松构建和部署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应用或机器。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096000" y="1724664"/>
            <a:ext cx="0" cy="42526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943600" y="1724664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43600" y="5672550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943600" y="3040626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36343" y="4356588"/>
            <a:ext cx="304800" cy="3048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2482668" y="1652092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AI</a:t>
            </a:r>
            <a:r>
              <a:rPr lang="zh-CN" altLang="en-US" dirty="0">
                <a:cs typeface="+mn-ea"/>
                <a:sym typeface="+mn-lt"/>
              </a:rPr>
              <a:t>应用与服务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2494279" y="4284016"/>
            <a:ext cx="2264230" cy="449943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硬件驱动和</a:t>
            </a:r>
            <a:r>
              <a:rPr lang="en-US" altLang="zh-CN" dirty="0">
                <a:cs typeface="+mn-ea"/>
                <a:sym typeface="+mn-lt"/>
              </a:rPr>
              <a:t>API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 18"/>
          <p:cNvSpPr/>
          <p:nvPr/>
        </p:nvSpPr>
        <p:spPr>
          <a:xfrm rot="10800000" flipV="1">
            <a:off x="7437120" y="2972953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AI</a:t>
            </a:r>
            <a:r>
              <a:rPr lang="zh-CN" altLang="en-US" dirty="0">
                <a:cs typeface="+mn-ea"/>
                <a:sym typeface="+mn-lt"/>
              </a:rPr>
              <a:t>软件和库</a:t>
            </a:r>
          </a:p>
        </p:txBody>
      </p:sp>
      <p:sp>
        <p:nvSpPr>
          <p:cNvPr id="20" name="任意多边形 19"/>
          <p:cNvSpPr/>
          <p:nvPr/>
        </p:nvSpPr>
        <p:spPr>
          <a:xfrm rot="10800000" flipV="1">
            <a:off x="7421880" y="5576270"/>
            <a:ext cx="2264230" cy="440146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底层硬件</a:t>
            </a:r>
          </a:p>
        </p:txBody>
      </p:sp>
      <p:cxnSp>
        <p:nvCxnSpPr>
          <p:cNvPr id="21" name="直接连接符 20"/>
          <p:cNvCxnSpPr>
            <a:endCxn id="13" idx="2"/>
          </p:cNvCxnSpPr>
          <p:nvPr/>
        </p:nvCxnSpPr>
        <p:spPr>
          <a:xfrm>
            <a:off x="4731658" y="1877064"/>
            <a:ext cx="1211942" cy="0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6282510" y="3185891"/>
            <a:ext cx="1166222" cy="1523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6297749" y="5778625"/>
            <a:ext cx="1166222" cy="1523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6" idx="2"/>
          </p:cNvCxnSpPr>
          <p:nvPr/>
        </p:nvCxnSpPr>
        <p:spPr>
          <a:xfrm flipV="1">
            <a:off x="4743269" y="4508988"/>
            <a:ext cx="1193074" cy="1523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E16BE-7C6E-E9DD-C7F8-5E95508D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6C28A9-D75D-047A-9D63-E4E6F6873E53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00CFFC-10A3-4944-4107-B96A6F981DFF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8F5B91-89C6-2A7F-BB7E-6515AF93AE44}"/>
              </a:ext>
            </a:extLst>
          </p:cNvPr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76D4D9-5F7D-A2D3-A550-448E236ADB6A}"/>
              </a:ext>
            </a:extLst>
          </p:cNvPr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9670C42-B40D-3211-BD71-6E2571482D1D}"/>
              </a:ext>
            </a:extLst>
          </p:cNvPr>
          <p:cNvSpPr/>
          <p:nvPr/>
        </p:nvSpPr>
        <p:spPr>
          <a:xfrm>
            <a:off x="403122" y="294968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C12DAE97-66A7-04A0-F3DF-1F5B697E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75" y="880745"/>
            <a:ext cx="2645410" cy="110934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E4EBF28-A4A8-33CA-A99F-19B7439A790E}"/>
              </a:ext>
            </a:extLst>
          </p:cNvPr>
          <p:cNvGrpSpPr/>
          <p:nvPr/>
        </p:nvGrpSpPr>
        <p:grpSpPr>
          <a:xfrm>
            <a:off x="2804160" y="2720921"/>
            <a:ext cx="7908290" cy="1106441"/>
            <a:chOff x="2261235" y="2592070"/>
            <a:chExt cx="7908290" cy="110644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B431C0-5712-992A-E522-5C3C3934D9D3}"/>
                </a:ext>
              </a:extLst>
            </p:cNvPr>
            <p:cNvSpPr txBox="1"/>
            <p:nvPr/>
          </p:nvSpPr>
          <p:spPr>
            <a:xfrm>
              <a:off x="2261235" y="2592070"/>
              <a:ext cx="79082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底层硬件</a:t>
              </a:r>
              <a:endParaRPr lang="en-US" altLang="zh-CN" sz="60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4772C8C-21BD-47B6-1438-5E2B7F719B4B}"/>
                </a:ext>
              </a:extLst>
            </p:cNvPr>
            <p:cNvCxnSpPr>
              <a:cxnSpLocks/>
            </p:cNvCxnSpPr>
            <p:nvPr/>
          </p:nvCxnSpPr>
          <p:spPr>
            <a:xfrm>
              <a:off x="4660157" y="3698511"/>
              <a:ext cx="3083668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030283A-95EE-27F2-2C55-833C0867D7FD}"/>
                </a:ext>
              </a:extLst>
            </p:cNvPr>
            <p:cNvSpPr/>
            <p:nvPr/>
          </p:nvSpPr>
          <p:spPr>
            <a:xfrm>
              <a:off x="3223154" y="2682863"/>
              <a:ext cx="1015893" cy="1015648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ED5CC5A-B7E6-8F92-9F86-5C1D070C9E3C}"/>
              </a:ext>
            </a:extLst>
          </p:cNvPr>
          <p:cNvSpPr txBox="1"/>
          <p:nvPr/>
        </p:nvSpPr>
        <p:spPr>
          <a:xfrm>
            <a:off x="4965870" y="3913830"/>
            <a:ext cx="33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CPU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DPU</a:t>
            </a:r>
          </a:p>
        </p:txBody>
      </p:sp>
    </p:spTree>
    <p:extLst>
      <p:ext uri="{BB962C8B-B14F-4D97-AF65-F5344CB8AC3E}">
        <p14:creationId xmlns:p14="http://schemas.microsoft.com/office/powerpoint/2010/main" val="3385366913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E7560E-CA18-2BF0-3170-9270F36D730B}"/>
              </a:ext>
            </a:extLst>
          </p:cNvPr>
          <p:cNvSpPr txBox="1"/>
          <p:nvPr/>
        </p:nvSpPr>
        <p:spPr>
          <a:xfrm>
            <a:off x="796413" y="441783"/>
            <a:ext cx="686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GPU (Graphics Processing Unit)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26A237-5854-7F47-242B-EBB328138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991" y="1777991"/>
            <a:ext cx="4398491" cy="3572236"/>
          </a:xfrm>
          <a:prstGeom prst="rect">
            <a:avLst/>
          </a:prstGeom>
          <a:effectLst>
            <a:glow rad="203200">
              <a:schemeClr val="tx1">
                <a:alpha val="44000"/>
              </a:schemeClr>
            </a:glow>
            <a:outerShdw blurRad="50800" dist="50800" dir="5400000" algn="ctr" rotWithShape="0">
              <a:schemeClr val="accent1"/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359384-D262-5105-4BDD-497C61BB3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67" y="1431217"/>
            <a:ext cx="4883429" cy="426578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A8CCF-7B3B-ABED-53E6-5D4F373E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00F01C6-2752-61E4-411D-A19026A0DFC2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66ED2EEA-2A32-2038-5539-D0F3DC18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4811EC-C27D-7666-24EF-4DF2DB0634A1}"/>
              </a:ext>
            </a:extLst>
          </p:cNvPr>
          <p:cNvSpPr txBox="1"/>
          <p:nvPr/>
        </p:nvSpPr>
        <p:spPr>
          <a:xfrm>
            <a:off x="796413" y="441783"/>
            <a:ext cx="470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NIVIDIA H200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AI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GPU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F27338-48DE-8F7F-7B40-07E95E0F2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099" y="3365521"/>
            <a:ext cx="4609187" cy="3050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3993D7-D733-AA1F-9FF4-841091647A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974"/>
          <a:stretch/>
        </p:blipFill>
        <p:spPr>
          <a:xfrm>
            <a:off x="7492099" y="613727"/>
            <a:ext cx="3369309" cy="25007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85E40E-CA35-93FC-97BE-AD3C6B875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15" y="1988249"/>
            <a:ext cx="6103257" cy="34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78894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B38EE-910A-177B-D7E0-0ECC6B0A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AF137D-F696-125E-C076-4CE320174D45}"/>
              </a:ext>
            </a:extLst>
          </p:cNvPr>
          <p:cNvSpPr txBox="1"/>
          <p:nvPr/>
        </p:nvSpPr>
        <p:spPr>
          <a:xfrm>
            <a:off x="603652" y="409927"/>
            <a:ext cx="657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DPU(Data Processing Unit)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87AB497-4788-C67E-DCCD-27706F0A7BC7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955E82E6-8110-6C67-83D4-AA7AD012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B7CA52-E795-DAF1-091D-904EB551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33"/>
          <a:stretch/>
        </p:blipFill>
        <p:spPr>
          <a:xfrm>
            <a:off x="7371384" y="1855333"/>
            <a:ext cx="4356084" cy="3147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C78702-58CD-D54A-E31C-6E459F5AF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2" y="1707016"/>
            <a:ext cx="5830541" cy="39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9279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E5C6A-2F7C-C159-99CA-1F7F6098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8F69FD-4F5B-94A5-33F7-0D5E0C313952}"/>
              </a:ext>
            </a:extLst>
          </p:cNvPr>
          <p:cNvSpPr txBox="1"/>
          <p:nvPr/>
        </p:nvSpPr>
        <p:spPr>
          <a:xfrm>
            <a:off x="898927" y="457203"/>
            <a:ext cx="349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Bluefield-3 DPU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2BF12DB-6F80-8619-F820-4ECA4D524C1E}"/>
              </a:ext>
            </a:extLst>
          </p:cNvPr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D7C44201-7503-F5E5-5009-105B687F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165" y="294005"/>
            <a:ext cx="1524635" cy="6394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BF66D0-14AC-0C8A-07A7-A1E5D6894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693" y="1920838"/>
            <a:ext cx="4911957" cy="3210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86BF04-E51C-396B-C632-0FFB527F1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72" y="1920838"/>
            <a:ext cx="5884828" cy="32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98405"/>
      </p:ext>
    </p:extLst>
  </p:cSld>
  <p:clrMapOvr>
    <a:masterClrMapping/>
  </p:clrMapOvr>
  <p:transition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洁毕业答辩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s3og5w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3626</Words>
  <Application>Microsoft Office PowerPoint</Application>
  <PresentationFormat>宽屏</PresentationFormat>
  <Paragraphs>215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subject>PPT</dc:subject>
  <dc:creator>administrator</dc:creator>
  <cp:keywords>PPT</cp:keywords>
  <dc:description>PPT</dc:description>
  <cp:lastModifiedBy>江豪 汪</cp:lastModifiedBy>
  <cp:revision>192</cp:revision>
  <dcterms:created xsi:type="dcterms:W3CDTF">2018-02-27T12:12:00Z</dcterms:created>
  <dcterms:modified xsi:type="dcterms:W3CDTF">2024-12-19T02:53:31Z</dcterms:modified>
  <cp:category>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137ED8C6ECBD4E5EAA4D4692CD005EA8</vt:lpwstr>
  </property>
  <property fmtid="{D5CDD505-2E9C-101B-9397-08002B2CF9AE}" pid="3" name="KSOProductBuildVer">
    <vt:lpwstr>2052-11.1.0.11294</vt:lpwstr>
  </property>
</Properties>
</file>